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501" r:id="rId22"/>
    <p:sldId id="276" r:id="rId23"/>
    <p:sldId id="277" r:id="rId24"/>
    <p:sldId id="278" r:id="rId25"/>
    <p:sldId id="279" r:id="rId26"/>
    <p:sldId id="280" r:id="rId27"/>
    <p:sldId id="281" r:id="rId28"/>
    <p:sldId id="282" r:id="rId29"/>
    <p:sldId id="283" r:id="rId30"/>
    <p:sldId id="491" r:id="rId31"/>
    <p:sldId id="547" r:id="rId32"/>
    <p:sldId id="500" r:id="rId33"/>
    <p:sldId id="408" r:id="rId34"/>
    <p:sldId id="284" r:id="rId35"/>
  </p:sldIdLst>
  <p:sldSz cx="9144000" cy="6858000" type="screen4x3"/>
  <p:notesSz cx="7077075" cy="9363075"/>
  <p:embeddedFontLst>
    <p:embeddedFont>
      <p:font typeface="Calibri" panose="020F0502020204030204" pitchFamily="34" charset="0"/>
      <p:regular r:id="rId37"/>
      <p:bold r:id="rId38"/>
      <p:italic r:id="rId39"/>
      <p:boldItalic r:id="rId40"/>
    </p:embeddedFont>
    <p:embeddedFont>
      <p:font typeface="Gill Sans" panose="020B0502020104020203" pitchFamily="34" charset="-79"/>
      <p:regular r:id="rId41"/>
      <p:bold r:id="rId42"/>
    </p:embeddedFont>
    <p:embeddedFont>
      <p:font typeface="Noto Sans" panose="020B050204050402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48">
          <p15:clr>
            <a:srgbClr val="9AA0A6"/>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RbVMr/Eyg5H4O6r6sUBgE1quv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19" d="100"/>
          <a:sy n="119" d="100"/>
        </p:scale>
        <p:origin x="1440" y="192"/>
      </p:cViewPr>
      <p:guideLst>
        <p:guide orient="horz" pos="2160"/>
        <p:guide pos="2880"/>
        <p:guide orient="horz" pos="154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0"/>
            <a:ext cx="3066733" cy="468154"/>
          </a:xfrm>
          <a:prstGeom prst="rect">
            <a:avLst/>
          </a:prstGeom>
          <a:noFill/>
          <a:ln>
            <a:noFill/>
          </a:ln>
        </p:spPr>
        <p:txBody>
          <a:bodyPr spcFirstLastPara="1" wrap="square" lIns="93025" tIns="46500" rIns="93025" bIns="465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9" y="0"/>
            <a:ext cx="3066733" cy="468154"/>
          </a:xfrm>
          <a:prstGeom prst="rect">
            <a:avLst/>
          </a:prstGeom>
          <a:noFill/>
          <a:ln>
            <a:noFill/>
          </a:ln>
        </p:spPr>
        <p:txBody>
          <a:bodyPr spcFirstLastPara="1" wrap="square" lIns="93025" tIns="46500" rIns="93025" bIns="465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8893296"/>
            <a:ext cx="3066733" cy="468154"/>
          </a:xfrm>
          <a:prstGeom prst="rect">
            <a:avLst/>
          </a:prstGeom>
          <a:noFill/>
          <a:ln>
            <a:noFill/>
          </a:ln>
        </p:spPr>
        <p:txBody>
          <a:bodyPr spcFirstLastPara="1" wrap="square" lIns="93025" tIns="46500" rIns="93025" bIns="465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9" y="8893296"/>
            <a:ext cx="3066733" cy="468154"/>
          </a:xfrm>
          <a:prstGeom prst="rect">
            <a:avLst/>
          </a:prstGeom>
          <a:noFill/>
          <a:ln>
            <a:noFill/>
          </a:ln>
        </p:spPr>
        <p:txBody>
          <a:bodyPr spcFirstLastPara="1" wrap="square" lIns="93025" tIns="46500" rIns="93025" bIns="465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rmAutofit/>
          </a:bodyPr>
          <a:lstStyle/>
          <a:p>
            <a:pPr marL="0" lvl="0" indent="0" algn="l" rtl="0">
              <a:lnSpc>
                <a:spcPct val="100000"/>
              </a:lnSpc>
              <a:spcBef>
                <a:spcPts val="0"/>
              </a:spcBef>
              <a:spcAft>
                <a:spcPts val="0"/>
              </a:spcAft>
              <a:buSzPts val="1400"/>
              <a:buNone/>
            </a:pPr>
            <a:endParaRPr/>
          </a:p>
        </p:txBody>
      </p:sp>
      <p:sp>
        <p:nvSpPr>
          <p:cNvPr id="110" name="Google Shape;110;p1:notes"/>
          <p:cNvSpPr txBox="1">
            <a:spLocks noGrp="1"/>
          </p:cNvSpPr>
          <p:nvPr>
            <p:ph type="hdr" idx="3"/>
          </p:nvPr>
        </p:nvSpPr>
        <p:spPr>
          <a:xfrm>
            <a:off x="4" y="0"/>
            <a:ext cx="3066733" cy="46815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r>
              <a:rPr lang="en-US"/>
              <a:t>Counseling Abusive Marriages- Darby Strickland,M. Div</a:t>
            </a:r>
            <a:endParaRPr/>
          </a:p>
        </p:txBody>
      </p:sp>
      <p:sp>
        <p:nvSpPr>
          <p:cNvPr id="111" name="Google Shape;111;p1:notes"/>
          <p:cNvSpPr txBox="1">
            <a:spLocks noGrp="1"/>
          </p:cNvSpPr>
          <p:nvPr>
            <p:ph type="sldNum" idx="12"/>
          </p:nvPr>
        </p:nvSpPr>
        <p:spPr>
          <a:xfrm>
            <a:off x="4008709" y="8893296"/>
            <a:ext cx="3066733" cy="468154"/>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2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6a982f8d78_0_134:notes"/>
          <p:cNvSpPr>
            <a:spLocks noGrp="1" noRot="1" noChangeAspect="1"/>
          </p:cNvSpPr>
          <p:nvPr>
            <p:ph type="sldImg" idx="2"/>
          </p:nvPr>
        </p:nvSpPr>
        <p:spPr>
          <a:xfrm>
            <a:off x="1196975" y="701675"/>
            <a:ext cx="4683000" cy="3511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6a982f8d78_0_134:notes"/>
          <p:cNvSpPr txBox="1">
            <a:spLocks noGrp="1"/>
          </p:cNvSpPr>
          <p:nvPr>
            <p:ph type="body" idx="1"/>
          </p:nvPr>
        </p:nvSpPr>
        <p:spPr>
          <a:xfrm>
            <a:off x="707708" y="4447461"/>
            <a:ext cx="5661600" cy="4213500"/>
          </a:xfrm>
          <a:prstGeom prst="rect">
            <a:avLst/>
          </a:prstGeom>
        </p:spPr>
        <p:txBody>
          <a:bodyPr spcFirstLastPara="1" wrap="square" lIns="93025" tIns="46500" rIns="93025" bIns="46500" anchor="t" anchorCtr="0">
            <a:noAutofit/>
          </a:bodyPr>
          <a:lstStyle/>
          <a:p>
            <a:pPr marL="0" lvl="0" indent="0" algn="l" rtl="0">
              <a:spcBef>
                <a:spcPts val="0"/>
              </a:spcBef>
              <a:spcAft>
                <a:spcPts val="0"/>
              </a:spcAft>
              <a:buNone/>
            </a:pPr>
            <a:endParaRPr/>
          </a:p>
        </p:txBody>
      </p:sp>
      <p:sp>
        <p:nvSpPr>
          <p:cNvPr id="296" name="Google Shape;296;g16a982f8d78_0_134:notes"/>
          <p:cNvSpPr txBox="1">
            <a:spLocks noGrp="1"/>
          </p:cNvSpPr>
          <p:nvPr>
            <p:ph type="sldNum" idx="12"/>
          </p:nvPr>
        </p:nvSpPr>
        <p:spPr>
          <a:xfrm>
            <a:off x="4008709" y="8893296"/>
            <a:ext cx="3066600" cy="468300"/>
          </a:xfrm>
          <a:prstGeom prst="rect">
            <a:avLst/>
          </a:prstGeom>
        </p:spPr>
        <p:txBody>
          <a:bodyPr spcFirstLastPara="1" wrap="square" lIns="93025" tIns="46500" rIns="93025" bIns="465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7: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3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8: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3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2: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4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df52ce7a2_0_526:notes"/>
          <p:cNvSpPr>
            <a:spLocks noGrp="1" noRot="1" noChangeAspect="1"/>
          </p:cNvSpPr>
          <p:nvPr>
            <p:ph type="sldImg" idx="2"/>
          </p:nvPr>
        </p:nvSpPr>
        <p:spPr>
          <a:xfrm>
            <a:off x="1196975" y="701675"/>
            <a:ext cx="4683000" cy="35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11df52ce7a2_0_526:notes"/>
          <p:cNvSpPr txBox="1">
            <a:spLocks noGrp="1"/>
          </p:cNvSpPr>
          <p:nvPr>
            <p:ph type="body" idx="1"/>
          </p:nvPr>
        </p:nvSpPr>
        <p:spPr>
          <a:xfrm>
            <a:off x="707708" y="4447461"/>
            <a:ext cx="5661600" cy="4213500"/>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11df52ce7a2_0_526:notes"/>
          <p:cNvSpPr txBox="1">
            <a:spLocks noGrp="1"/>
          </p:cNvSpPr>
          <p:nvPr>
            <p:ph type="sldNum" idx="12"/>
          </p:nvPr>
        </p:nvSpPr>
        <p:spPr>
          <a:xfrm>
            <a:off x="4008709" y="8893296"/>
            <a:ext cx="3066600" cy="468300"/>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5: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4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df52ce7a2_0_15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1df52ce7a2_0_154:notes"/>
          <p:cNvSpPr txBox="1">
            <a:spLocks noGrp="1"/>
          </p:cNvSpPr>
          <p:nvPr>
            <p:ph type="body" idx="1"/>
          </p:nvPr>
        </p:nvSpPr>
        <p:spPr>
          <a:xfrm>
            <a:off x="707708" y="4447461"/>
            <a:ext cx="5661600" cy="4213500"/>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11df52ce7a2_0_154:notes"/>
          <p:cNvSpPr txBox="1">
            <a:spLocks noGrp="1"/>
          </p:cNvSpPr>
          <p:nvPr>
            <p:ph type="sldNum" idx="12"/>
          </p:nvPr>
        </p:nvSpPr>
        <p:spPr>
          <a:xfrm>
            <a:off x="4008709" y="8893296"/>
            <a:ext cx="3066600" cy="468300"/>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6a982f8d78_0_0:notes"/>
          <p:cNvSpPr>
            <a:spLocks noGrp="1" noRot="1" noChangeAspect="1"/>
          </p:cNvSpPr>
          <p:nvPr>
            <p:ph type="sldImg" idx="2"/>
          </p:nvPr>
        </p:nvSpPr>
        <p:spPr>
          <a:xfrm>
            <a:off x="1427916" y="1170384"/>
            <a:ext cx="4221300" cy="315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16a982f8d78_0_0:notes"/>
          <p:cNvSpPr txBox="1">
            <a:spLocks noGrp="1"/>
          </p:cNvSpPr>
          <p:nvPr>
            <p:ph type="body" idx="1"/>
          </p:nvPr>
        </p:nvSpPr>
        <p:spPr>
          <a:xfrm>
            <a:off x="707707" y="4505979"/>
            <a:ext cx="5661600" cy="3687000"/>
          </a:xfrm>
          <a:prstGeom prst="rect">
            <a:avLst/>
          </a:prstGeom>
          <a:noFill/>
          <a:ln>
            <a:noFill/>
          </a:ln>
        </p:spPr>
        <p:txBody>
          <a:bodyPr spcFirstLastPara="1" wrap="square" lIns="93975" tIns="46975" rIns="93975" bIns="46975" anchor="t" anchorCtr="0">
            <a:noAutofit/>
          </a:bodyPr>
          <a:lstStyle/>
          <a:p>
            <a:pPr marL="0" lvl="0" indent="0" algn="l" rtl="0">
              <a:lnSpc>
                <a:spcPct val="100000"/>
              </a:lnSpc>
              <a:spcBef>
                <a:spcPts val="0"/>
              </a:spcBef>
              <a:spcAft>
                <a:spcPts val="0"/>
              </a:spcAft>
              <a:buSzPts val="1400"/>
              <a:buNone/>
            </a:pPr>
            <a:r>
              <a:rPr lang="en-US">
                <a:solidFill>
                  <a:srgbClr val="385623"/>
                </a:solidFill>
              </a:rPr>
              <a:t>Oppression only needs silence to – victims require </a:t>
            </a:r>
            <a:endParaRPr/>
          </a:p>
          <a:p>
            <a:pPr marL="0" lvl="0" indent="0" algn="l" rtl="0">
              <a:lnSpc>
                <a:spcPct val="100000"/>
              </a:lnSpc>
              <a:spcBef>
                <a:spcPts val="0"/>
              </a:spcBef>
              <a:spcAft>
                <a:spcPts val="0"/>
              </a:spcAft>
              <a:buSzPts val="1400"/>
              <a:buNone/>
            </a:pPr>
            <a:endParaRPr/>
          </a:p>
        </p:txBody>
      </p:sp>
      <p:sp>
        <p:nvSpPr>
          <p:cNvPr id="406" name="Google Shape;406;g16a982f8d78_0_0:notes"/>
          <p:cNvSpPr txBox="1">
            <a:spLocks noGrp="1"/>
          </p:cNvSpPr>
          <p:nvPr>
            <p:ph type="hdr" idx="3"/>
          </p:nvPr>
        </p:nvSpPr>
        <p:spPr>
          <a:xfrm>
            <a:off x="1" y="0"/>
            <a:ext cx="3066600" cy="469800"/>
          </a:xfrm>
          <a:prstGeom prst="rect">
            <a:avLst/>
          </a:prstGeom>
          <a:noFill/>
          <a:ln>
            <a:noFill/>
          </a:ln>
        </p:spPr>
        <p:txBody>
          <a:bodyPr spcFirstLastPara="1" wrap="square" lIns="93975" tIns="46975" rIns="93975" bIns="46975" anchor="t" anchorCtr="0">
            <a:noAutofit/>
          </a:bodyPr>
          <a:lstStyle/>
          <a:p>
            <a:pPr marL="0" lvl="0" indent="0" algn="l" rtl="0">
              <a:lnSpc>
                <a:spcPct val="100000"/>
              </a:lnSpc>
              <a:spcBef>
                <a:spcPts val="0"/>
              </a:spcBef>
              <a:spcAft>
                <a:spcPts val="0"/>
              </a:spcAft>
              <a:buSzPts val="1400"/>
              <a:buNone/>
            </a:pPr>
            <a:r>
              <a:rPr lang="en-US"/>
              <a:t>Counseling Abusive Marriages- Darby Strickland,M. Div</a:t>
            </a:r>
            <a:endParaRPr/>
          </a:p>
        </p:txBody>
      </p:sp>
      <p:sp>
        <p:nvSpPr>
          <p:cNvPr id="407" name="Google Shape;407;g16a982f8d78_0_0:notes"/>
          <p:cNvSpPr txBox="1">
            <a:spLocks noGrp="1"/>
          </p:cNvSpPr>
          <p:nvPr>
            <p:ph type="sldNum" idx="12"/>
          </p:nvPr>
        </p:nvSpPr>
        <p:spPr>
          <a:xfrm>
            <a:off x="4008706" y="8893297"/>
            <a:ext cx="3066600" cy="469800"/>
          </a:xfrm>
          <a:prstGeom prst="rect">
            <a:avLst/>
          </a:prstGeom>
          <a:noFill/>
          <a:ln>
            <a:noFill/>
          </a:ln>
        </p:spPr>
        <p:txBody>
          <a:bodyPr spcFirstLastPara="1" wrap="square" lIns="93975" tIns="46975" rIns="93975" bIns="469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64: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6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72: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7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f3c58bd427_0_233:notes"/>
          <p:cNvSpPr>
            <a:spLocks noGrp="1" noRot="1" noChangeAspect="1"/>
          </p:cNvSpPr>
          <p:nvPr>
            <p:ph type="sldImg" idx="2"/>
          </p:nvPr>
        </p:nvSpPr>
        <p:spPr>
          <a:xfrm>
            <a:off x="1196975" y="701675"/>
            <a:ext cx="4683000" cy="35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f3c58bd427_0_233:notes"/>
          <p:cNvSpPr txBox="1">
            <a:spLocks noGrp="1"/>
          </p:cNvSpPr>
          <p:nvPr>
            <p:ph type="body" idx="1"/>
          </p:nvPr>
        </p:nvSpPr>
        <p:spPr>
          <a:xfrm>
            <a:off x="707708" y="4447461"/>
            <a:ext cx="5661600" cy="4213500"/>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f3c58bd427_0_233:notes"/>
          <p:cNvSpPr txBox="1">
            <a:spLocks noGrp="1"/>
          </p:cNvSpPr>
          <p:nvPr>
            <p:ph type="sldNum" idx="12"/>
          </p:nvPr>
        </p:nvSpPr>
        <p:spPr>
          <a:xfrm>
            <a:off x="4008709" y="8893296"/>
            <a:ext cx="3066600" cy="468300"/>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3c58bd427_0_26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f3c58bd427_0_260:notes"/>
          <p:cNvSpPr txBox="1">
            <a:spLocks noGrp="1"/>
          </p:cNvSpPr>
          <p:nvPr>
            <p:ph type="body" idx="1"/>
          </p:nvPr>
        </p:nvSpPr>
        <p:spPr>
          <a:xfrm>
            <a:off x="707708" y="4447461"/>
            <a:ext cx="5661600" cy="4213500"/>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f3c58bd427_0_260:notes"/>
          <p:cNvSpPr txBox="1">
            <a:spLocks noGrp="1"/>
          </p:cNvSpPr>
          <p:nvPr>
            <p:ph type="sldNum" idx="12"/>
          </p:nvPr>
        </p:nvSpPr>
        <p:spPr>
          <a:xfrm>
            <a:off x="4008709" y="8893296"/>
            <a:ext cx="3066600" cy="468300"/>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rmAutofit/>
          </a:bodyPr>
          <a:lstStyle/>
          <a:p>
            <a:pPr marL="0" lvl="0" indent="0" algn="l" rtl="0">
              <a:lnSpc>
                <a:spcPct val="100000"/>
              </a:lnSpc>
              <a:spcBef>
                <a:spcPts val="0"/>
              </a:spcBef>
              <a:spcAft>
                <a:spcPts val="0"/>
              </a:spcAft>
              <a:buSzPts val="1400"/>
              <a:buNone/>
            </a:pPr>
            <a:endParaRPr/>
          </a:p>
        </p:txBody>
      </p:sp>
      <p:sp>
        <p:nvSpPr>
          <p:cNvPr id="141" name="Google Shape;141;p7:notes"/>
          <p:cNvSpPr txBox="1">
            <a:spLocks noGrp="1"/>
          </p:cNvSpPr>
          <p:nvPr>
            <p:ph type="hdr" idx="3"/>
          </p:nvPr>
        </p:nvSpPr>
        <p:spPr>
          <a:xfrm>
            <a:off x="4" y="0"/>
            <a:ext cx="3066733" cy="46815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r>
              <a:rPr lang="en-US"/>
              <a:t>Counseling Abusive Marriages- Darby Strickland,M. Div</a:t>
            </a:r>
            <a:endParaRPr/>
          </a:p>
        </p:txBody>
      </p:sp>
      <p:sp>
        <p:nvSpPr>
          <p:cNvPr id="142" name="Google Shape;142;p7:notes"/>
          <p:cNvSpPr txBox="1">
            <a:spLocks noGrp="1"/>
          </p:cNvSpPr>
          <p:nvPr>
            <p:ph type="sldNum" idx="12"/>
          </p:nvPr>
        </p:nvSpPr>
        <p:spPr>
          <a:xfrm>
            <a:off x="4008709" y="8893296"/>
            <a:ext cx="3066733" cy="468154"/>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9: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rmAutofit/>
          </a:bodyPr>
          <a:lstStyle/>
          <a:p>
            <a:pPr marL="0" lvl="0" indent="0" algn="l" rtl="0">
              <a:lnSpc>
                <a:spcPct val="100000"/>
              </a:lnSpc>
              <a:spcBef>
                <a:spcPts val="0"/>
              </a:spcBef>
              <a:spcAft>
                <a:spcPts val="0"/>
              </a:spcAft>
              <a:buSzPts val="1400"/>
              <a:buNone/>
            </a:pPr>
            <a:endParaRPr/>
          </a:p>
        </p:txBody>
      </p:sp>
      <p:sp>
        <p:nvSpPr>
          <p:cNvPr id="173" name="Google Shape;173;p19:notes"/>
          <p:cNvSpPr txBox="1">
            <a:spLocks noGrp="1"/>
          </p:cNvSpPr>
          <p:nvPr>
            <p:ph type="hdr" idx="3"/>
          </p:nvPr>
        </p:nvSpPr>
        <p:spPr>
          <a:xfrm>
            <a:off x="4" y="0"/>
            <a:ext cx="3066733" cy="46815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r>
              <a:rPr lang="en-US"/>
              <a:t>Counseling Abusive Marriages- Darby Strickland,M. Div</a:t>
            </a:r>
            <a:endParaRPr/>
          </a:p>
        </p:txBody>
      </p:sp>
      <p:sp>
        <p:nvSpPr>
          <p:cNvPr id="174" name="Google Shape;174;p19:notes"/>
          <p:cNvSpPr txBox="1">
            <a:spLocks noGrp="1"/>
          </p:cNvSpPr>
          <p:nvPr>
            <p:ph type="sldNum" idx="12"/>
          </p:nvPr>
        </p:nvSpPr>
        <p:spPr>
          <a:xfrm>
            <a:off x="4008709" y="8893296"/>
            <a:ext cx="3066733" cy="468154"/>
          </a:xfrm>
          <a:prstGeom prst="rect">
            <a:avLst/>
          </a:prstGeom>
          <a:noFill/>
          <a:ln>
            <a:noFill/>
          </a:ln>
        </p:spPr>
        <p:txBody>
          <a:bodyPr spcFirstLastPara="1" wrap="square" lIns="93025" tIns="46500" rIns="93025" bIns="465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707708" y="4447461"/>
            <a:ext cx="5661660" cy="4213384"/>
          </a:xfrm>
          <a:prstGeom prst="rect">
            <a:avLst/>
          </a:prstGeom>
          <a:noFill/>
          <a:ln>
            <a:noFill/>
          </a:ln>
        </p:spPr>
        <p:txBody>
          <a:bodyPr spcFirstLastPara="1" wrap="square" lIns="93025" tIns="46500" rIns="93025" bIns="465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grpSp>
        <p:nvGrpSpPr>
          <p:cNvPr id="14" name="Google Shape;14;g16a982f8d78_0_242"/>
          <p:cNvGrpSpPr/>
          <p:nvPr/>
        </p:nvGrpSpPr>
        <p:grpSpPr>
          <a:xfrm>
            <a:off x="6098378" y="7"/>
            <a:ext cx="3045625" cy="2707359"/>
            <a:chOff x="6098378" y="5"/>
            <a:chExt cx="3045625" cy="2030570"/>
          </a:xfrm>
        </p:grpSpPr>
        <p:sp>
          <p:nvSpPr>
            <p:cNvPr id="15" name="Google Shape;15;g16a982f8d78_0_24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g16a982f8d78_0_24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16a982f8d78_0_24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g16a982f8d78_0_24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g16a982f8d78_0_24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g16a982f8d78_0_242"/>
          <p:cNvSpPr txBox="1">
            <a:spLocks noGrp="1"/>
          </p:cNvSpPr>
          <p:nvPr>
            <p:ph type="ctrTitle"/>
          </p:nvPr>
        </p:nvSpPr>
        <p:spPr>
          <a:xfrm>
            <a:off x="598100" y="2366963"/>
            <a:ext cx="82221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1" name="Google Shape;21;g16a982f8d78_0_242"/>
          <p:cNvSpPr txBox="1">
            <a:spLocks noGrp="1"/>
          </p:cNvSpPr>
          <p:nvPr>
            <p:ph type="subTitle" idx="1"/>
          </p:nvPr>
        </p:nvSpPr>
        <p:spPr>
          <a:xfrm>
            <a:off x="598088" y="3621217"/>
            <a:ext cx="82221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2" name="Google Shape;22;g16a982f8d78_0_24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g16a982f8d78_0_302"/>
          <p:cNvGrpSpPr/>
          <p:nvPr/>
        </p:nvGrpSpPr>
        <p:grpSpPr>
          <a:xfrm>
            <a:off x="6098378" y="7"/>
            <a:ext cx="3045625" cy="2707359"/>
            <a:chOff x="6098378" y="5"/>
            <a:chExt cx="3045625" cy="2030570"/>
          </a:xfrm>
        </p:grpSpPr>
        <p:sp>
          <p:nvSpPr>
            <p:cNvPr id="75" name="Google Shape;75;g16a982f8d78_0_30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g16a982f8d78_0_30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g16a982f8d78_0_30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g16a982f8d78_0_30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16a982f8d78_0_30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g16a982f8d78_0_302"/>
          <p:cNvSpPr txBox="1">
            <a:spLocks noGrp="1"/>
          </p:cNvSpPr>
          <p:nvPr>
            <p:ph type="title" hasCustomPrompt="1"/>
          </p:nvPr>
        </p:nvSpPr>
        <p:spPr>
          <a:xfrm>
            <a:off x="311700" y="1674733"/>
            <a:ext cx="8520600" cy="2707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81" name="Google Shape;81;g16a982f8d78_0_302"/>
          <p:cNvSpPr txBox="1">
            <a:spLocks noGrp="1"/>
          </p:cNvSpPr>
          <p:nvPr>
            <p:ph type="body" idx="1"/>
          </p:nvPr>
        </p:nvSpPr>
        <p:spPr>
          <a:xfrm>
            <a:off x="311700" y="4492300"/>
            <a:ext cx="8520600" cy="17091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82" name="Google Shape;82;g16a982f8d78_0_30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g16a982f8d78_0_31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g16a982f8d78_0_314"/>
          <p:cNvSpPr txBox="1">
            <a:spLocks noGrp="1"/>
          </p:cNvSpPr>
          <p:nvPr>
            <p:ph type="title"/>
          </p:nvPr>
        </p:nvSpPr>
        <p:spPr>
          <a:xfrm>
            <a:off x="533400" y="273050"/>
            <a:ext cx="8153400" cy="87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4400"/>
              <a:buFont typeface="Twentieth Century"/>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87" name="Google Shape;87;g16a982f8d78_0_314"/>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rtl="0">
              <a:lnSpc>
                <a:spcPct val="115000"/>
              </a:lnSpc>
              <a:spcBef>
                <a:spcPts val="700"/>
              </a:spcBef>
              <a:spcAft>
                <a:spcPts val="0"/>
              </a:spcAft>
              <a:buSzPts val="1080"/>
              <a:buChar char="●"/>
              <a:defRPr/>
            </a:lvl1pPr>
            <a:lvl2pPr marL="914400" lvl="1" indent="-308610" algn="l" rtl="0">
              <a:lnSpc>
                <a:spcPct val="115000"/>
              </a:lnSpc>
              <a:spcBef>
                <a:spcPts val="1200"/>
              </a:spcBef>
              <a:spcAft>
                <a:spcPts val="0"/>
              </a:spcAft>
              <a:buSzPts val="1260"/>
              <a:buChar char="○"/>
              <a:defRPr/>
            </a:lvl2pPr>
            <a:lvl3pPr marL="1371600" lvl="2" indent="-314325" algn="l" rtl="0">
              <a:lnSpc>
                <a:spcPct val="115000"/>
              </a:lnSpc>
              <a:spcBef>
                <a:spcPts val="1200"/>
              </a:spcBef>
              <a:spcAft>
                <a:spcPts val="0"/>
              </a:spcAft>
              <a:buSzPts val="1350"/>
              <a:buChar char="■"/>
              <a:defRPr/>
            </a:lvl3pPr>
            <a:lvl4pPr marL="1828800" lvl="3" indent="-314325" algn="l" rtl="0">
              <a:lnSpc>
                <a:spcPct val="115000"/>
              </a:lnSpc>
              <a:spcBef>
                <a:spcPts val="1200"/>
              </a:spcBef>
              <a:spcAft>
                <a:spcPts val="0"/>
              </a:spcAft>
              <a:buSzPts val="1350"/>
              <a:buChar char="●"/>
              <a:defRPr/>
            </a:lvl4pPr>
            <a:lvl5pPr marL="2286000" lvl="4" indent="-302895" algn="l" rtl="0">
              <a:lnSpc>
                <a:spcPct val="115000"/>
              </a:lnSpc>
              <a:spcBef>
                <a:spcPts val="1200"/>
              </a:spcBef>
              <a:spcAft>
                <a:spcPts val="0"/>
              </a:spcAft>
              <a:buSzPts val="1170"/>
              <a:buChar char="○"/>
              <a:defRPr/>
            </a:lvl5pPr>
            <a:lvl6pPr marL="2743200" lvl="5" indent="-342900" algn="l" rtl="0">
              <a:lnSpc>
                <a:spcPct val="115000"/>
              </a:lnSpc>
              <a:spcBef>
                <a:spcPts val="1200"/>
              </a:spcBef>
              <a:spcAft>
                <a:spcPts val="0"/>
              </a:spcAft>
              <a:buSzPts val="1800"/>
              <a:buChar char="■"/>
              <a:defRPr/>
            </a:lvl6pPr>
            <a:lvl7pPr marL="3200400" lvl="6" indent="-342900" algn="l" rtl="0">
              <a:lnSpc>
                <a:spcPct val="115000"/>
              </a:lnSpc>
              <a:spcBef>
                <a:spcPts val="1200"/>
              </a:spcBef>
              <a:spcAft>
                <a:spcPts val="0"/>
              </a:spcAft>
              <a:buSzPts val="1800"/>
              <a:buChar char="●"/>
              <a:defRPr/>
            </a:lvl7pPr>
            <a:lvl8pPr marL="3657600" lvl="7" indent="-342900" algn="l" rtl="0">
              <a:lnSpc>
                <a:spcPct val="115000"/>
              </a:lnSpc>
              <a:spcBef>
                <a:spcPts val="1200"/>
              </a:spcBef>
              <a:spcAft>
                <a:spcPts val="0"/>
              </a:spcAft>
              <a:buSzPts val="1800"/>
              <a:buChar char="○"/>
              <a:defRPr/>
            </a:lvl8pPr>
            <a:lvl9pPr marL="4114800" lvl="8" indent="-342900" algn="l" rtl="0">
              <a:lnSpc>
                <a:spcPct val="115000"/>
              </a:lnSpc>
              <a:spcBef>
                <a:spcPts val="1200"/>
              </a:spcBef>
              <a:spcAft>
                <a:spcPts val="1200"/>
              </a:spcAft>
              <a:buSzPts val="1800"/>
              <a:buChar char="■"/>
              <a:defRPr/>
            </a:lvl9pPr>
          </a:lstStyle>
          <a:p>
            <a:endParaRPr/>
          </a:p>
        </p:txBody>
      </p:sp>
      <p:sp>
        <p:nvSpPr>
          <p:cNvPr id="88" name="Google Shape;88;g16a982f8d78_0_314"/>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rtl="0">
              <a:lnSpc>
                <a:spcPct val="115000"/>
              </a:lnSpc>
              <a:spcBef>
                <a:spcPts val="700"/>
              </a:spcBef>
              <a:spcAft>
                <a:spcPts val="0"/>
              </a:spcAft>
              <a:buSzPts val="1080"/>
              <a:buChar char="●"/>
              <a:defRPr/>
            </a:lvl1pPr>
            <a:lvl2pPr marL="914400" lvl="1" indent="-308610" algn="l" rtl="0">
              <a:lnSpc>
                <a:spcPct val="115000"/>
              </a:lnSpc>
              <a:spcBef>
                <a:spcPts val="1200"/>
              </a:spcBef>
              <a:spcAft>
                <a:spcPts val="0"/>
              </a:spcAft>
              <a:buSzPts val="1260"/>
              <a:buChar char="○"/>
              <a:defRPr/>
            </a:lvl2pPr>
            <a:lvl3pPr marL="1371600" lvl="2" indent="-314325" algn="l" rtl="0">
              <a:lnSpc>
                <a:spcPct val="115000"/>
              </a:lnSpc>
              <a:spcBef>
                <a:spcPts val="1200"/>
              </a:spcBef>
              <a:spcAft>
                <a:spcPts val="0"/>
              </a:spcAft>
              <a:buSzPts val="1350"/>
              <a:buChar char="■"/>
              <a:defRPr/>
            </a:lvl3pPr>
            <a:lvl4pPr marL="1828800" lvl="3" indent="-314325" algn="l" rtl="0">
              <a:lnSpc>
                <a:spcPct val="115000"/>
              </a:lnSpc>
              <a:spcBef>
                <a:spcPts val="1200"/>
              </a:spcBef>
              <a:spcAft>
                <a:spcPts val="0"/>
              </a:spcAft>
              <a:buSzPts val="1350"/>
              <a:buChar char="●"/>
              <a:defRPr/>
            </a:lvl4pPr>
            <a:lvl5pPr marL="2286000" lvl="4" indent="-302895" algn="l" rtl="0">
              <a:lnSpc>
                <a:spcPct val="115000"/>
              </a:lnSpc>
              <a:spcBef>
                <a:spcPts val="1200"/>
              </a:spcBef>
              <a:spcAft>
                <a:spcPts val="0"/>
              </a:spcAft>
              <a:buSzPts val="1170"/>
              <a:buChar char="○"/>
              <a:defRPr/>
            </a:lvl5pPr>
            <a:lvl6pPr marL="2743200" lvl="5" indent="-342900" algn="l" rtl="0">
              <a:lnSpc>
                <a:spcPct val="115000"/>
              </a:lnSpc>
              <a:spcBef>
                <a:spcPts val="1200"/>
              </a:spcBef>
              <a:spcAft>
                <a:spcPts val="0"/>
              </a:spcAft>
              <a:buSzPts val="1800"/>
              <a:buChar char="■"/>
              <a:defRPr/>
            </a:lvl6pPr>
            <a:lvl7pPr marL="3200400" lvl="6" indent="-342900" algn="l" rtl="0">
              <a:lnSpc>
                <a:spcPct val="115000"/>
              </a:lnSpc>
              <a:spcBef>
                <a:spcPts val="1200"/>
              </a:spcBef>
              <a:spcAft>
                <a:spcPts val="0"/>
              </a:spcAft>
              <a:buSzPts val="1800"/>
              <a:buChar char="●"/>
              <a:defRPr/>
            </a:lvl7pPr>
            <a:lvl8pPr marL="3657600" lvl="7" indent="-342900" algn="l" rtl="0">
              <a:lnSpc>
                <a:spcPct val="115000"/>
              </a:lnSpc>
              <a:spcBef>
                <a:spcPts val="1200"/>
              </a:spcBef>
              <a:spcAft>
                <a:spcPts val="0"/>
              </a:spcAft>
              <a:buSzPts val="1800"/>
              <a:buChar char="○"/>
              <a:defRPr/>
            </a:lvl8pPr>
            <a:lvl9pPr marL="4114800" lvl="8" indent="-342900" algn="l" rtl="0">
              <a:lnSpc>
                <a:spcPct val="115000"/>
              </a:lnSpc>
              <a:spcBef>
                <a:spcPts val="1200"/>
              </a:spcBef>
              <a:spcAft>
                <a:spcPts val="1200"/>
              </a:spcAft>
              <a:buSzPts val="1800"/>
              <a:buChar char="■"/>
              <a:defRPr/>
            </a:lvl9pPr>
          </a:lstStyle>
          <a:p>
            <a:endParaRPr/>
          </a:p>
        </p:txBody>
      </p:sp>
      <p:sp>
        <p:nvSpPr>
          <p:cNvPr id="89" name="Google Shape;89;g16a982f8d78_0_314"/>
          <p:cNvSpPr txBox="1">
            <a:spLocks noGrp="1"/>
          </p:cNvSpPr>
          <p:nvPr>
            <p:ph type="dt" idx="10"/>
          </p:nvPr>
        </p:nvSpPr>
        <p:spPr>
          <a:xfrm>
            <a:off x="6096000" y="6248400"/>
            <a:ext cx="2667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g16a982f8d78_0_314"/>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91" name="Google Shape;91;g16a982f8d78_0_314"/>
          <p:cNvSpPr txBox="1">
            <a:spLocks noGrp="1"/>
          </p:cNvSpPr>
          <p:nvPr>
            <p:ph type="ftr" idx="11"/>
          </p:nvPr>
        </p:nvSpPr>
        <p:spPr>
          <a:xfrm>
            <a:off x="609600" y="6248206"/>
            <a:ext cx="5421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g16a982f8d78_0_314"/>
          <p:cNvSpPr txBox="1">
            <a:spLocks noGrp="1"/>
          </p:cNvSpPr>
          <p:nvPr>
            <p:ph type="body" idx="3"/>
          </p:nvPr>
        </p:nvSpPr>
        <p:spPr>
          <a:xfrm>
            <a:off x="609600" y="1752600"/>
            <a:ext cx="3886200" cy="64020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rtl="0">
              <a:lnSpc>
                <a:spcPct val="115000"/>
              </a:lnSpc>
              <a:spcBef>
                <a:spcPts val="700"/>
              </a:spcBef>
              <a:spcAft>
                <a:spcPts val="0"/>
              </a:spcAft>
              <a:buSzPts val="1200"/>
              <a:buFont typeface="Twentieth Century"/>
              <a:buNone/>
              <a:defRPr sz="2000" b="1">
                <a:solidFill>
                  <a:srgbClr val="FFFFFF"/>
                </a:solidFill>
              </a:defRPr>
            </a:lvl1pPr>
            <a:lvl2pPr marL="914400" lvl="1" indent="-308610" algn="l" rtl="0">
              <a:lnSpc>
                <a:spcPct val="115000"/>
              </a:lnSpc>
              <a:spcBef>
                <a:spcPts val="1200"/>
              </a:spcBef>
              <a:spcAft>
                <a:spcPts val="0"/>
              </a:spcAft>
              <a:buSzPts val="1260"/>
              <a:buChar char="○"/>
              <a:defRPr/>
            </a:lvl2pPr>
            <a:lvl3pPr marL="1371600" lvl="2" indent="-314325" algn="l" rtl="0">
              <a:lnSpc>
                <a:spcPct val="115000"/>
              </a:lnSpc>
              <a:spcBef>
                <a:spcPts val="1200"/>
              </a:spcBef>
              <a:spcAft>
                <a:spcPts val="0"/>
              </a:spcAft>
              <a:buSzPts val="1350"/>
              <a:buChar char="■"/>
              <a:defRPr/>
            </a:lvl3pPr>
            <a:lvl4pPr marL="1828800" lvl="3" indent="-314325" algn="l" rtl="0">
              <a:lnSpc>
                <a:spcPct val="115000"/>
              </a:lnSpc>
              <a:spcBef>
                <a:spcPts val="1200"/>
              </a:spcBef>
              <a:spcAft>
                <a:spcPts val="0"/>
              </a:spcAft>
              <a:buSzPts val="1350"/>
              <a:buChar char="●"/>
              <a:defRPr/>
            </a:lvl4pPr>
            <a:lvl5pPr marL="2286000" lvl="4" indent="-302895" algn="l" rtl="0">
              <a:lnSpc>
                <a:spcPct val="115000"/>
              </a:lnSpc>
              <a:spcBef>
                <a:spcPts val="1200"/>
              </a:spcBef>
              <a:spcAft>
                <a:spcPts val="0"/>
              </a:spcAft>
              <a:buSzPts val="1170"/>
              <a:buChar char="○"/>
              <a:defRPr/>
            </a:lvl5pPr>
            <a:lvl6pPr marL="2743200" lvl="5" indent="-342900" algn="l" rtl="0">
              <a:lnSpc>
                <a:spcPct val="115000"/>
              </a:lnSpc>
              <a:spcBef>
                <a:spcPts val="1200"/>
              </a:spcBef>
              <a:spcAft>
                <a:spcPts val="0"/>
              </a:spcAft>
              <a:buSzPts val="1800"/>
              <a:buChar char="■"/>
              <a:defRPr/>
            </a:lvl6pPr>
            <a:lvl7pPr marL="3200400" lvl="6" indent="-342900" algn="l" rtl="0">
              <a:lnSpc>
                <a:spcPct val="115000"/>
              </a:lnSpc>
              <a:spcBef>
                <a:spcPts val="1200"/>
              </a:spcBef>
              <a:spcAft>
                <a:spcPts val="0"/>
              </a:spcAft>
              <a:buSzPts val="1800"/>
              <a:buChar char="●"/>
              <a:defRPr/>
            </a:lvl7pPr>
            <a:lvl8pPr marL="3657600" lvl="7" indent="-342900" algn="l" rtl="0">
              <a:lnSpc>
                <a:spcPct val="115000"/>
              </a:lnSpc>
              <a:spcBef>
                <a:spcPts val="1200"/>
              </a:spcBef>
              <a:spcAft>
                <a:spcPts val="0"/>
              </a:spcAft>
              <a:buSzPts val="1800"/>
              <a:buChar char="○"/>
              <a:defRPr/>
            </a:lvl8pPr>
            <a:lvl9pPr marL="4114800" lvl="8" indent="-342900" algn="l" rtl="0">
              <a:lnSpc>
                <a:spcPct val="115000"/>
              </a:lnSpc>
              <a:spcBef>
                <a:spcPts val="1200"/>
              </a:spcBef>
              <a:spcAft>
                <a:spcPts val="1200"/>
              </a:spcAft>
              <a:buSzPts val="1800"/>
              <a:buChar char="■"/>
              <a:defRPr/>
            </a:lvl9pPr>
          </a:lstStyle>
          <a:p>
            <a:endParaRPr/>
          </a:p>
        </p:txBody>
      </p:sp>
      <p:sp>
        <p:nvSpPr>
          <p:cNvPr id="93" name="Google Shape;93;g16a982f8d78_0_314"/>
          <p:cNvSpPr txBox="1">
            <a:spLocks noGrp="1"/>
          </p:cNvSpPr>
          <p:nvPr>
            <p:ph type="body" idx="4"/>
          </p:nvPr>
        </p:nvSpPr>
        <p:spPr>
          <a:xfrm>
            <a:off x="4800600" y="1752600"/>
            <a:ext cx="3886200" cy="64020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rtl="0">
              <a:lnSpc>
                <a:spcPct val="115000"/>
              </a:lnSpc>
              <a:spcBef>
                <a:spcPts val="700"/>
              </a:spcBef>
              <a:spcAft>
                <a:spcPts val="0"/>
              </a:spcAft>
              <a:buSzPts val="1200"/>
              <a:buFont typeface="Twentieth Century"/>
              <a:buNone/>
              <a:defRPr sz="2000" b="1">
                <a:solidFill>
                  <a:srgbClr val="FFFFFF"/>
                </a:solidFill>
              </a:defRPr>
            </a:lvl1pPr>
            <a:lvl2pPr marL="914400" lvl="1" indent="-308610" algn="l" rtl="0">
              <a:lnSpc>
                <a:spcPct val="115000"/>
              </a:lnSpc>
              <a:spcBef>
                <a:spcPts val="1200"/>
              </a:spcBef>
              <a:spcAft>
                <a:spcPts val="0"/>
              </a:spcAft>
              <a:buSzPts val="1260"/>
              <a:buChar char="○"/>
              <a:defRPr/>
            </a:lvl2pPr>
            <a:lvl3pPr marL="1371600" lvl="2" indent="-314325" algn="l" rtl="0">
              <a:lnSpc>
                <a:spcPct val="115000"/>
              </a:lnSpc>
              <a:spcBef>
                <a:spcPts val="1200"/>
              </a:spcBef>
              <a:spcAft>
                <a:spcPts val="0"/>
              </a:spcAft>
              <a:buSzPts val="1350"/>
              <a:buChar char="■"/>
              <a:defRPr/>
            </a:lvl3pPr>
            <a:lvl4pPr marL="1828800" lvl="3" indent="-314325" algn="l" rtl="0">
              <a:lnSpc>
                <a:spcPct val="115000"/>
              </a:lnSpc>
              <a:spcBef>
                <a:spcPts val="1200"/>
              </a:spcBef>
              <a:spcAft>
                <a:spcPts val="0"/>
              </a:spcAft>
              <a:buSzPts val="1350"/>
              <a:buChar char="●"/>
              <a:defRPr/>
            </a:lvl4pPr>
            <a:lvl5pPr marL="2286000" lvl="4" indent="-302895" algn="l" rtl="0">
              <a:lnSpc>
                <a:spcPct val="115000"/>
              </a:lnSpc>
              <a:spcBef>
                <a:spcPts val="1200"/>
              </a:spcBef>
              <a:spcAft>
                <a:spcPts val="0"/>
              </a:spcAft>
              <a:buSzPts val="1170"/>
              <a:buChar char="○"/>
              <a:defRPr/>
            </a:lvl5pPr>
            <a:lvl6pPr marL="2743200" lvl="5" indent="-342900" algn="l" rtl="0">
              <a:lnSpc>
                <a:spcPct val="115000"/>
              </a:lnSpc>
              <a:spcBef>
                <a:spcPts val="1200"/>
              </a:spcBef>
              <a:spcAft>
                <a:spcPts val="0"/>
              </a:spcAft>
              <a:buSzPts val="1800"/>
              <a:buChar char="■"/>
              <a:defRPr/>
            </a:lvl6pPr>
            <a:lvl7pPr marL="3200400" lvl="6" indent="-342900" algn="l" rtl="0">
              <a:lnSpc>
                <a:spcPct val="115000"/>
              </a:lnSpc>
              <a:spcBef>
                <a:spcPts val="1200"/>
              </a:spcBef>
              <a:spcAft>
                <a:spcPts val="0"/>
              </a:spcAft>
              <a:buSzPts val="1800"/>
              <a:buChar char="●"/>
              <a:defRPr/>
            </a:lvl7pPr>
            <a:lvl8pPr marL="3657600" lvl="7" indent="-342900" algn="l" rtl="0">
              <a:lnSpc>
                <a:spcPct val="115000"/>
              </a:lnSpc>
              <a:spcBef>
                <a:spcPts val="1200"/>
              </a:spcBef>
              <a:spcAft>
                <a:spcPts val="0"/>
              </a:spcAft>
              <a:buSzPts val="1800"/>
              <a:buChar char="○"/>
              <a:defRPr/>
            </a:lvl8pPr>
            <a:lvl9pPr marL="4114800" lvl="8" indent="-342900" algn="l" rtl="0">
              <a:lnSpc>
                <a:spcPct val="115000"/>
              </a:lnSpc>
              <a:spcBef>
                <a:spcPts val="1200"/>
              </a:spcBef>
              <a:spcAft>
                <a:spcPts val="1200"/>
              </a:spcAft>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g16a982f8d78_0_323"/>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96" name="Google Shape;96;g16a982f8d78_0_323"/>
          <p:cNvSpPr txBox="1">
            <a:spLocks noGrp="1"/>
          </p:cNvSpPr>
          <p:nvPr>
            <p:ph type="dt" idx="10"/>
          </p:nvPr>
        </p:nvSpPr>
        <p:spPr>
          <a:xfrm>
            <a:off x="6096000" y="6248400"/>
            <a:ext cx="2667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g16a982f8d78_0_323"/>
          <p:cNvSpPr txBox="1">
            <a:spLocks noGrp="1"/>
          </p:cNvSpPr>
          <p:nvPr>
            <p:ph type="ftr" idx="11"/>
          </p:nvPr>
        </p:nvSpPr>
        <p:spPr>
          <a:xfrm>
            <a:off x="609600" y="6248206"/>
            <a:ext cx="5421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g16a982f8d78_0_323"/>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g16a982f8d78_0_323"/>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lvl1pPr marL="457200" lvl="0" indent="-297180" algn="l" rtl="0">
              <a:lnSpc>
                <a:spcPct val="115000"/>
              </a:lnSpc>
              <a:spcBef>
                <a:spcPts val="700"/>
              </a:spcBef>
              <a:spcAft>
                <a:spcPts val="0"/>
              </a:spcAft>
              <a:buSzPts val="1080"/>
              <a:buChar char="●"/>
              <a:defRPr/>
            </a:lvl1pPr>
            <a:lvl2pPr marL="914400" lvl="1" indent="-308610" algn="l" rtl="0">
              <a:lnSpc>
                <a:spcPct val="115000"/>
              </a:lnSpc>
              <a:spcBef>
                <a:spcPts val="1200"/>
              </a:spcBef>
              <a:spcAft>
                <a:spcPts val="0"/>
              </a:spcAft>
              <a:buSzPts val="1260"/>
              <a:buChar char="○"/>
              <a:defRPr/>
            </a:lvl2pPr>
            <a:lvl3pPr marL="1371600" lvl="2" indent="-314325" algn="l" rtl="0">
              <a:lnSpc>
                <a:spcPct val="115000"/>
              </a:lnSpc>
              <a:spcBef>
                <a:spcPts val="1200"/>
              </a:spcBef>
              <a:spcAft>
                <a:spcPts val="0"/>
              </a:spcAft>
              <a:buSzPts val="1350"/>
              <a:buChar char="■"/>
              <a:defRPr/>
            </a:lvl3pPr>
            <a:lvl4pPr marL="1828800" lvl="3" indent="-314325" algn="l" rtl="0">
              <a:lnSpc>
                <a:spcPct val="115000"/>
              </a:lnSpc>
              <a:spcBef>
                <a:spcPts val="1200"/>
              </a:spcBef>
              <a:spcAft>
                <a:spcPts val="0"/>
              </a:spcAft>
              <a:buSzPts val="1350"/>
              <a:buChar char="●"/>
              <a:defRPr/>
            </a:lvl4pPr>
            <a:lvl5pPr marL="2286000" lvl="4" indent="-302895" algn="l" rtl="0">
              <a:lnSpc>
                <a:spcPct val="115000"/>
              </a:lnSpc>
              <a:spcBef>
                <a:spcPts val="1200"/>
              </a:spcBef>
              <a:spcAft>
                <a:spcPts val="0"/>
              </a:spcAft>
              <a:buSzPts val="1170"/>
              <a:buChar char="○"/>
              <a:defRPr/>
            </a:lvl5pPr>
            <a:lvl6pPr marL="2743200" lvl="5" indent="-342900" algn="l" rtl="0">
              <a:lnSpc>
                <a:spcPct val="115000"/>
              </a:lnSpc>
              <a:spcBef>
                <a:spcPts val="1200"/>
              </a:spcBef>
              <a:spcAft>
                <a:spcPts val="0"/>
              </a:spcAft>
              <a:buSzPts val="1800"/>
              <a:buChar char="■"/>
              <a:defRPr/>
            </a:lvl6pPr>
            <a:lvl7pPr marL="3200400" lvl="6" indent="-342900" algn="l" rtl="0">
              <a:lnSpc>
                <a:spcPct val="115000"/>
              </a:lnSpc>
              <a:spcBef>
                <a:spcPts val="1200"/>
              </a:spcBef>
              <a:spcAft>
                <a:spcPts val="0"/>
              </a:spcAft>
              <a:buSzPts val="1800"/>
              <a:buChar char="●"/>
              <a:defRPr/>
            </a:lvl7pPr>
            <a:lvl8pPr marL="3657600" lvl="7" indent="-342900" algn="l" rtl="0">
              <a:lnSpc>
                <a:spcPct val="115000"/>
              </a:lnSpc>
              <a:spcBef>
                <a:spcPts val="1200"/>
              </a:spcBef>
              <a:spcAft>
                <a:spcPts val="0"/>
              </a:spcAft>
              <a:buSzPts val="1800"/>
              <a:buChar char="○"/>
              <a:defRPr/>
            </a:lvl8pPr>
            <a:lvl9pPr marL="4114800" lvl="8" indent="-342900" algn="l" rtl="0">
              <a:lnSpc>
                <a:spcPct val="115000"/>
              </a:lnSpc>
              <a:spcBef>
                <a:spcPts val="1200"/>
              </a:spcBef>
              <a:spcAft>
                <a:spcPts val="120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Google Shape;101;g16a982f8d78_0_329"/>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2"/>
              </a:buClr>
              <a:buSzPts val="18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02" name="Google Shape;102;g16a982f8d78_0_329"/>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rtl="0">
              <a:lnSpc>
                <a:spcPct val="115000"/>
              </a:lnSpc>
              <a:spcBef>
                <a:spcPts val="700"/>
              </a:spcBef>
              <a:spcAft>
                <a:spcPts val="0"/>
              </a:spcAft>
              <a:buSzPts val="1080"/>
              <a:buChar char="●"/>
              <a:defRPr/>
            </a:lvl1pPr>
            <a:lvl2pPr marL="914400" lvl="1" indent="-308610" algn="l" rtl="0">
              <a:lnSpc>
                <a:spcPct val="115000"/>
              </a:lnSpc>
              <a:spcBef>
                <a:spcPts val="1200"/>
              </a:spcBef>
              <a:spcAft>
                <a:spcPts val="0"/>
              </a:spcAft>
              <a:buSzPts val="1260"/>
              <a:buChar char="○"/>
              <a:defRPr/>
            </a:lvl2pPr>
            <a:lvl3pPr marL="1371600" lvl="2" indent="-314325" algn="l" rtl="0">
              <a:lnSpc>
                <a:spcPct val="115000"/>
              </a:lnSpc>
              <a:spcBef>
                <a:spcPts val="1200"/>
              </a:spcBef>
              <a:spcAft>
                <a:spcPts val="0"/>
              </a:spcAft>
              <a:buSzPts val="1350"/>
              <a:buChar char="■"/>
              <a:defRPr/>
            </a:lvl3pPr>
            <a:lvl4pPr marL="1828800" lvl="3" indent="-314325" algn="l" rtl="0">
              <a:lnSpc>
                <a:spcPct val="115000"/>
              </a:lnSpc>
              <a:spcBef>
                <a:spcPts val="1200"/>
              </a:spcBef>
              <a:spcAft>
                <a:spcPts val="0"/>
              </a:spcAft>
              <a:buSzPts val="1350"/>
              <a:buChar char="●"/>
              <a:defRPr/>
            </a:lvl4pPr>
            <a:lvl5pPr marL="2286000" lvl="4" indent="-302895" algn="l" rtl="0">
              <a:lnSpc>
                <a:spcPct val="115000"/>
              </a:lnSpc>
              <a:spcBef>
                <a:spcPts val="1200"/>
              </a:spcBef>
              <a:spcAft>
                <a:spcPts val="0"/>
              </a:spcAft>
              <a:buSzPts val="1170"/>
              <a:buChar char="○"/>
              <a:defRPr/>
            </a:lvl5pPr>
            <a:lvl6pPr marL="2743200" lvl="5" indent="-342900" algn="l" rtl="0">
              <a:lnSpc>
                <a:spcPct val="115000"/>
              </a:lnSpc>
              <a:spcBef>
                <a:spcPts val="1200"/>
              </a:spcBef>
              <a:spcAft>
                <a:spcPts val="0"/>
              </a:spcAft>
              <a:buSzPts val="1800"/>
              <a:buChar char="■"/>
              <a:defRPr/>
            </a:lvl6pPr>
            <a:lvl7pPr marL="3200400" lvl="6" indent="-342900" algn="l" rtl="0">
              <a:lnSpc>
                <a:spcPct val="115000"/>
              </a:lnSpc>
              <a:spcBef>
                <a:spcPts val="1200"/>
              </a:spcBef>
              <a:spcAft>
                <a:spcPts val="0"/>
              </a:spcAft>
              <a:buSzPts val="1800"/>
              <a:buChar char="●"/>
              <a:defRPr/>
            </a:lvl7pPr>
            <a:lvl8pPr marL="3657600" lvl="7" indent="-342900" algn="l" rtl="0">
              <a:lnSpc>
                <a:spcPct val="115000"/>
              </a:lnSpc>
              <a:spcBef>
                <a:spcPts val="1200"/>
              </a:spcBef>
              <a:spcAft>
                <a:spcPts val="0"/>
              </a:spcAft>
              <a:buSzPts val="1800"/>
              <a:buChar char="○"/>
              <a:defRPr/>
            </a:lvl8pPr>
            <a:lvl9pPr marL="4114800" lvl="8" indent="-342900" algn="l" rtl="0">
              <a:lnSpc>
                <a:spcPct val="115000"/>
              </a:lnSpc>
              <a:spcBef>
                <a:spcPts val="1200"/>
              </a:spcBef>
              <a:spcAft>
                <a:spcPts val="1200"/>
              </a:spcAft>
              <a:buSzPts val="1800"/>
              <a:buChar char="■"/>
              <a:defRPr/>
            </a:lvl9pPr>
          </a:lstStyle>
          <a:p>
            <a:endParaRPr/>
          </a:p>
        </p:txBody>
      </p:sp>
      <p:sp>
        <p:nvSpPr>
          <p:cNvPr id="103" name="Google Shape;103;g16a982f8d78_0_329"/>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rtl="0">
              <a:lnSpc>
                <a:spcPct val="115000"/>
              </a:lnSpc>
              <a:spcBef>
                <a:spcPts val="700"/>
              </a:spcBef>
              <a:spcAft>
                <a:spcPts val="0"/>
              </a:spcAft>
              <a:buSzPts val="1080"/>
              <a:buChar char="●"/>
              <a:defRPr/>
            </a:lvl1pPr>
            <a:lvl2pPr marL="914400" lvl="1" indent="-308610" algn="l" rtl="0">
              <a:lnSpc>
                <a:spcPct val="115000"/>
              </a:lnSpc>
              <a:spcBef>
                <a:spcPts val="1200"/>
              </a:spcBef>
              <a:spcAft>
                <a:spcPts val="0"/>
              </a:spcAft>
              <a:buSzPts val="1260"/>
              <a:buChar char="○"/>
              <a:defRPr/>
            </a:lvl2pPr>
            <a:lvl3pPr marL="1371600" lvl="2" indent="-314325" algn="l" rtl="0">
              <a:lnSpc>
                <a:spcPct val="115000"/>
              </a:lnSpc>
              <a:spcBef>
                <a:spcPts val="1200"/>
              </a:spcBef>
              <a:spcAft>
                <a:spcPts val="0"/>
              </a:spcAft>
              <a:buSzPts val="1350"/>
              <a:buChar char="■"/>
              <a:defRPr/>
            </a:lvl3pPr>
            <a:lvl4pPr marL="1828800" lvl="3" indent="-314325" algn="l" rtl="0">
              <a:lnSpc>
                <a:spcPct val="115000"/>
              </a:lnSpc>
              <a:spcBef>
                <a:spcPts val="1200"/>
              </a:spcBef>
              <a:spcAft>
                <a:spcPts val="0"/>
              </a:spcAft>
              <a:buSzPts val="1350"/>
              <a:buChar char="●"/>
              <a:defRPr/>
            </a:lvl4pPr>
            <a:lvl5pPr marL="2286000" lvl="4" indent="-302895" algn="l" rtl="0">
              <a:lnSpc>
                <a:spcPct val="115000"/>
              </a:lnSpc>
              <a:spcBef>
                <a:spcPts val="1200"/>
              </a:spcBef>
              <a:spcAft>
                <a:spcPts val="0"/>
              </a:spcAft>
              <a:buSzPts val="1170"/>
              <a:buChar char="○"/>
              <a:defRPr/>
            </a:lvl5pPr>
            <a:lvl6pPr marL="2743200" lvl="5" indent="-342900" algn="l" rtl="0">
              <a:lnSpc>
                <a:spcPct val="115000"/>
              </a:lnSpc>
              <a:spcBef>
                <a:spcPts val="1200"/>
              </a:spcBef>
              <a:spcAft>
                <a:spcPts val="0"/>
              </a:spcAft>
              <a:buSzPts val="1800"/>
              <a:buChar char="■"/>
              <a:defRPr/>
            </a:lvl6pPr>
            <a:lvl7pPr marL="3200400" lvl="6" indent="-342900" algn="l" rtl="0">
              <a:lnSpc>
                <a:spcPct val="115000"/>
              </a:lnSpc>
              <a:spcBef>
                <a:spcPts val="1200"/>
              </a:spcBef>
              <a:spcAft>
                <a:spcPts val="0"/>
              </a:spcAft>
              <a:buSzPts val="1800"/>
              <a:buChar char="●"/>
              <a:defRPr/>
            </a:lvl7pPr>
            <a:lvl8pPr marL="3657600" lvl="7" indent="-342900" algn="l" rtl="0">
              <a:lnSpc>
                <a:spcPct val="115000"/>
              </a:lnSpc>
              <a:spcBef>
                <a:spcPts val="1200"/>
              </a:spcBef>
              <a:spcAft>
                <a:spcPts val="0"/>
              </a:spcAft>
              <a:buSzPts val="1800"/>
              <a:buChar char="○"/>
              <a:defRPr/>
            </a:lvl8pPr>
            <a:lvl9pPr marL="4114800" lvl="8" indent="-342900" algn="l" rtl="0">
              <a:lnSpc>
                <a:spcPct val="115000"/>
              </a:lnSpc>
              <a:spcBef>
                <a:spcPts val="1200"/>
              </a:spcBef>
              <a:spcAft>
                <a:spcPts val="1200"/>
              </a:spcAft>
              <a:buSzPts val="1800"/>
              <a:buChar char="■"/>
              <a:defRPr/>
            </a:lvl9pPr>
          </a:lstStyle>
          <a:p>
            <a:endParaRPr/>
          </a:p>
        </p:txBody>
      </p:sp>
      <p:sp>
        <p:nvSpPr>
          <p:cNvPr id="104" name="Google Shape;104;g16a982f8d78_0_329"/>
          <p:cNvSpPr txBox="1">
            <a:spLocks noGrp="1"/>
          </p:cNvSpPr>
          <p:nvPr>
            <p:ph type="dt" idx="10"/>
          </p:nvPr>
        </p:nvSpPr>
        <p:spPr>
          <a:xfrm>
            <a:off x="6096000" y="6248400"/>
            <a:ext cx="2667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g16a982f8d78_0_329"/>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106" name="Google Shape;106;g16a982f8d78_0_329"/>
          <p:cNvSpPr txBox="1">
            <a:spLocks noGrp="1"/>
          </p:cNvSpPr>
          <p:nvPr>
            <p:ph type="ftr" idx="11"/>
          </p:nvPr>
        </p:nvSpPr>
        <p:spPr>
          <a:xfrm>
            <a:off x="609600" y="6248206"/>
            <a:ext cx="5421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3"/>
        <p:cNvGrpSpPr/>
        <p:nvPr/>
      </p:nvGrpSpPr>
      <p:grpSpPr>
        <a:xfrm>
          <a:off x="0" y="0"/>
          <a:ext cx="0" cy="0"/>
          <a:chOff x="0" y="0"/>
          <a:chExt cx="0" cy="0"/>
        </a:xfrm>
      </p:grpSpPr>
      <p:grpSp>
        <p:nvGrpSpPr>
          <p:cNvPr id="24" name="Google Shape;24;g16a982f8d78_0_252"/>
          <p:cNvGrpSpPr/>
          <p:nvPr/>
        </p:nvGrpSpPr>
        <p:grpSpPr>
          <a:xfrm>
            <a:off x="6098378" y="7"/>
            <a:ext cx="3045625" cy="2707359"/>
            <a:chOff x="6098378" y="5"/>
            <a:chExt cx="3045625" cy="2030570"/>
          </a:xfrm>
        </p:grpSpPr>
        <p:sp>
          <p:nvSpPr>
            <p:cNvPr id="25" name="Google Shape;25;g16a982f8d78_0_25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g16a982f8d78_0_25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g16a982f8d78_0_25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g16a982f8d78_0_25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g16a982f8d78_0_25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g16a982f8d78_0_252"/>
          <p:cNvSpPr txBox="1">
            <a:spLocks noGrp="1"/>
          </p:cNvSpPr>
          <p:nvPr>
            <p:ph type="title"/>
          </p:nvPr>
        </p:nvSpPr>
        <p:spPr>
          <a:xfrm>
            <a:off x="598100" y="2869796"/>
            <a:ext cx="8222100" cy="1118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31" name="Google Shape;31;g16a982f8d78_0_25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grpSp>
        <p:nvGrpSpPr>
          <p:cNvPr id="33" name="Google Shape;33;g16a982f8d78_0_261"/>
          <p:cNvGrpSpPr/>
          <p:nvPr/>
        </p:nvGrpSpPr>
        <p:grpSpPr>
          <a:xfrm>
            <a:off x="0" y="5204762"/>
            <a:ext cx="9144000" cy="1653192"/>
            <a:chOff x="0" y="3903669"/>
            <a:chExt cx="9144000" cy="1239925"/>
          </a:xfrm>
        </p:grpSpPr>
        <p:sp>
          <p:nvSpPr>
            <p:cNvPr id="34" name="Google Shape;34;g16a982f8d78_0_261"/>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g16a982f8d78_0_261"/>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g16a982f8d78_0_261"/>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16a982f8d78_0_261"/>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g16a982f8d78_0_261"/>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g16a982f8d78_0_261"/>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g16a982f8d78_0_261"/>
          <p:cNvSpPr txBox="1">
            <a:spLocks noGrp="1"/>
          </p:cNvSpPr>
          <p:nvPr>
            <p:ph type="body" idx="1"/>
          </p:nvPr>
        </p:nvSpPr>
        <p:spPr>
          <a:xfrm>
            <a:off x="311700" y="1639833"/>
            <a:ext cx="8520600" cy="4452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g16a982f8d78_0_261"/>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g16a982f8d78_0_271"/>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g16a982f8d78_0_271"/>
          <p:cNvSpPr txBox="1">
            <a:spLocks noGrp="1"/>
          </p:cNvSpPr>
          <p:nvPr>
            <p:ph type="body" idx="1"/>
          </p:nvPr>
        </p:nvSpPr>
        <p:spPr>
          <a:xfrm>
            <a:off x="311700" y="1639967"/>
            <a:ext cx="3999900" cy="4452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g16a982f8d78_0_271"/>
          <p:cNvSpPr txBox="1">
            <a:spLocks noGrp="1"/>
          </p:cNvSpPr>
          <p:nvPr>
            <p:ph type="body" idx="2"/>
          </p:nvPr>
        </p:nvSpPr>
        <p:spPr>
          <a:xfrm>
            <a:off x="4832400" y="1639967"/>
            <a:ext cx="3999900" cy="4452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6" name="Google Shape;46;g16a982f8d78_0_271"/>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g16a982f8d78_0_276"/>
          <p:cNvSpPr txBox="1">
            <a:spLocks noGrp="1"/>
          </p:cNvSpPr>
          <p:nvPr>
            <p:ph type="title"/>
          </p:nvPr>
        </p:nvSpPr>
        <p:spPr>
          <a:xfrm>
            <a:off x="311700" y="546667"/>
            <a:ext cx="8520600" cy="8103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9" name="Google Shape;49;g16a982f8d78_0_276"/>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g16a982f8d78_0_27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g16a982f8d78_0_279"/>
          <p:cNvSpPr txBox="1">
            <a:spLocks noGrp="1"/>
          </p:cNvSpPr>
          <p:nvPr>
            <p:ph type="body" idx="1"/>
          </p:nvPr>
        </p:nvSpPr>
        <p:spPr>
          <a:xfrm>
            <a:off x="311700" y="1954405"/>
            <a:ext cx="2808000" cy="41376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 name="Google Shape;53;g16a982f8d78_0_279"/>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4"/>
        <p:cNvGrpSpPr/>
        <p:nvPr/>
      </p:nvGrpSpPr>
      <p:grpSpPr>
        <a:xfrm>
          <a:off x="0" y="0"/>
          <a:ext cx="0" cy="0"/>
          <a:chOff x="0" y="0"/>
          <a:chExt cx="0" cy="0"/>
        </a:xfrm>
      </p:grpSpPr>
      <p:grpSp>
        <p:nvGrpSpPr>
          <p:cNvPr id="55" name="Google Shape;55;g16a982f8d78_0_283"/>
          <p:cNvGrpSpPr/>
          <p:nvPr/>
        </p:nvGrpSpPr>
        <p:grpSpPr>
          <a:xfrm>
            <a:off x="6098378" y="7"/>
            <a:ext cx="3045625" cy="2707359"/>
            <a:chOff x="6098378" y="5"/>
            <a:chExt cx="3045625" cy="2030570"/>
          </a:xfrm>
        </p:grpSpPr>
        <p:sp>
          <p:nvSpPr>
            <p:cNvPr id="56" name="Google Shape;56;g16a982f8d78_0_283"/>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g16a982f8d78_0_283"/>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g16a982f8d78_0_283"/>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g16a982f8d78_0_283"/>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6a982f8d78_0_283"/>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g16a982f8d78_0_283"/>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2" name="Google Shape;62;g16a982f8d78_0_283"/>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g16a982f8d78_0_292"/>
          <p:cNvSpPr/>
          <p:nvPr/>
        </p:nvSpPr>
        <p:spPr>
          <a:xfrm>
            <a:off x="4572000" y="-2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 name="Google Shape;65;g16a982f8d78_0_292"/>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66" name="Google Shape;66;g16a982f8d78_0_292"/>
          <p:cNvSpPr txBox="1">
            <a:spLocks noGrp="1"/>
          </p:cNvSpPr>
          <p:nvPr>
            <p:ph type="title"/>
          </p:nvPr>
        </p:nvSpPr>
        <p:spPr>
          <a:xfrm>
            <a:off x="265500" y="1534800"/>
            <a:ext cx="4045200" cy="20859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7" name="Google Shape;67;g16a982f8d78_0_292"/>
          <p:cNvSpPr txBox="1">
            <a:spLocks noGrp="1"/>
          </p:cNvSpPr>
          <p:nvPr>
            <p:ph type="subTitle" idx="1"/>
          </p:nvPr>
        </p:nvSpPr>
        <p:spPr>
          <a:xfrm>
            <a:off x="265500" y="3692002"/>
            <a:ext cx="4045200" cy="1692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8" name="Google Shape;68;g16a982f8d78_0_292"/>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9" name="Google Shape;69;g16a982f8d78_0_292"/>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g16a982f8d78_0_299"/>
          <p:cNvSpPr txBox="1">
            <a:spLocks noGrp="1"/>
          </p:cNvSpPr>
          <p:nvPr>
            <p:ph type="body" idx="1"/>
          </p:nvPr>
        </p:nvSpPr>
        <p:spPr>
          <a:xfrm>
            <a:off x="319500" y="5640767"/>
            <a:ext cx="5998800" cy="798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72" name="Google Shape;72;g16a982f8d78_0_299"/>
          <p:cNvSpPr txBox="1">
            <a:spLocks noGrp="1"/>
          </p:cNvSpPr>
          <p:nvPr>
            <p:ph type="sldNum" idx="12"/>
          </p:nvPr>
        </p:nvSpPr>
        <p:spPr>
          <a:xfrm>
            <a:off x="8460431" y="6201587"/>
            <a:ext cx="548700" cy="5247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9"/>
        <p:cNvGrpSpPr/>
        <p:nvPr/>
      </p:nvGrpSpPr>
      <p:grpSpPr>
        <a:xfrm>
          <a:off x="0" y="0"/>
          <a:ext cx="0" cy="0"/>
          <a:chOff x="0" y="0"/>
          <a:chExt cx="0" cy="0"/>
        </a:xfrm>
      </p:grpSpPr>
      <p:sp>
        <p:nvSpPr>
          <p:cNvPr id="10" name="Google Shape;10;g16a982f8d78_0_238"/>
          <p:cNvSpPr txBox="1">
            <a:spLocks noGrp="1"/>
          </p:cNvSpPr>
          <p:nvPr>
            <p:ph type="title"/>
          </p:nvPr>
        </p:nvSpPr>
        <p:spPr>
          <a:xfrm>
            <a:off x="311700" y="546667"/>
            <a:ext cx="8520600" cy="810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11" name="Google Shape;11;g16a982f8d78_0_238"/>
          <p:cNvSpPr txBox="1">
            <a:spLocks noGrp="1"/>
          </p:cNvSpPr>
          <p:nvPr>
            <p:ph type="body" idx="1"/>
          </p:nvPr>
        </p:nvSpPr>
        <p:spPr>
          <a:xfrm>
            <a:off x="311700" y="1639833"/>
            <a:ext cx="8520600" cy="4452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12" name="Google Shape;12;g16a982f8d78_0_238"/>
          <p:cNvSpPr txBox="1">
            <a:spLocks noGrp="1"/>
          </p:cNvSpPr>
          <p:nvPr>
            <p:ph type="sldNum" idx="12"/>
          </p:nvPr>
        </p:nvSpPr>
        <p:spPr>
          <a:xfrm>
            <a:off x="8460431" y="6201587"/>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thehotline.org/resources/statistics/"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hyperlink" Target="http://www.bjs.gov/content/pub/pdf/FEMVIED.PDF" TargetMode="External"/><Relationship Id="rId4" Type="http://schemas.openxmlformats.org/officeDocument/2006/relationships/hyperlink" Target="http://www.cdc.gov/violenceprevention/pdf/nisvs_report2010-a.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ctrTitle"/>
          </p:nvPr>
        </p:nvSpPr>
        <p:spPr>
          <a:xfrm>
            <a:off x="304800" y="457200"/>
            <a:ext cx="8534400" cy="1752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2"/>
              </a:buClr>
              <a:buSzPts val="4400"/>
              <a:buFont typeface="Twentieth Century"/>
              <a:buNone/>
            </a:pPr>
            <a:r>
              <a:rPr lang="en-US"/>
              <a:t>Is It Abuse?</a:t>
            </a:r>
            <a:br>
              <a:rPr lang="en-US"/>
            </a:br>
            <a:endParaRPr/>
          </a:p>
        </p:txBody>
      </p:sp>
      <p:sp>
        <p:nvSpPr>
          <p:cNvPr id="114" name="Google Shape;114;p1"/>
          <p:cNvSpPr txBox="1">
            <a:spLocks noGrp="1"/>
          </p:cNvSpPr>
          <p:nvPr>
            <p:ph type="subTitle" idx="1"/>
          </p:nvPr>
        </p:nvSpPr>
        <p:spPr>
          <a:xfrm>
            <a:off x="598088" y="3621217"/>
            <a:ext cx="8222100" cy="577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60"/>
              <a:buNone/>
            </a:pPr>
            <a:r>
              <a:rPr lang="en-US"/>
              <a:t> </a:t>
            </a:r>
            <a:endParaRPr/>
          </a:p>
        </p:txBody>
      </p:sp>
      <p:sp>
        <p:nvSpPr>
          <p:cNvPr id="115" name="Google Shape;115;p1"/>
          <p:cNvSpPr/>
          <p:nvPr/>
        </p:nvSpPr>
        <p:spPr>
          <a:xfrm>
            <a:off x="0" y="6172200"/>
            <a:ext cx="2209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wentieth Century"/>
                <a:ea typeface="Twentieth Century"/>
                <a:cs typeface="Twentieth Century"/>
                <a:sym typeface="Twentieth Century"/>
              </a:rPr>
              <a:t> </a:t>
            </a:r>
            <a:endParaRPr sz="1400" b="0" i="0" u="none" strike="noStrike" cap="none">
              <a:solidFill>
                <a:srgbClr val="000000"/>
              </a:solidFill>
              <a:latin typeface="Arial"/>
              <a:ea typeface="Arial"/>
              <a:cs typeface="Arial"/>
              <a:sym typeface="Arial"/>
            </a:endParaRPr>
          </a:p>
        </p:txBody>
      </p:sp>
      <p:sp>
        <p:nvSpPr>
          <p:cNvPr id="116" name="Google Shape;116;p1"/>
          <p:cNvSpPr txBox="1"/>
          <p:nvPr/>
        </p:nvSpPr>
        <p:spPr>
          <a:xfrm>
            <a:off x="2590800" y="6172200"/>
            <a:ext cx="64008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Twentieth Century"/>
                <a:ea typeface="Twentieth Century"/>
                <a:cs typeface="Twentieth Century"/>
                <a:sym typeface="Twentieth Century"/>
              </a:rPr>
              <a:t>Darby Strickland, CCEF </a:t>
            </a:r>
            <a:endParaRPr sz="1400" b="0" i="0" u="none" strike="noStrike" cap="none">
              <a:solidFill>
                <a:srgbClr val="000000"/>
              </a:solidFill>
              <a:latin typeface="Arial"/>
              <a:ea typeface="Arial"/>
              <a:cs typeface="Arial"/>
              <a:sym typeface="Arial"/>
            </a:endParaRPr>
          </a:p>
        </p:txBody>
      </p:sp>
      <p:sp>
        <p:nvSpPr>
          <p:cNvPr id="117" name="Google Shape;117;p1"/>
          <p:cNvSpPr txBox="1"/>
          <p:nvPr/>
        </p:nvSpPr>
        <p:spPr>
          <a:xfrm>
            <a:off x="1905400" y="2755200"/>
            <a:ext cx="5791200" cy="341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Twentieth Century"/>
                <a:ea typeface="Twentieth Century"/>
                <a:cs typeface="Twentieth Century"/>
                <a:sym typeface="Twentieth Century"/>
              </a:rPr>
              <a:t>And I will deal severely with all who have oppressed you.</a:t>
            </a:r>
            <a:br>
              <a:rPr lang="en-US" sz="3600" b="0" i="0" u="none" strike="noStrike" cap="none">
                <a:solidFill>
                  <a:schemeClr val="lt1"/>
                </a:solidFill>
                <a:latin typeface="Twentieth Century"/>
                <a:ea typeface="Twentieth Century"/>
                <a:cs typeface="Twentieth Century"/>
                <a:sym typeface="Twentieth Century"/>
              </a:rPr>
            </a:br>
            <a:r>
              <a:rPr lang="en-US" sz="3600" b="0" i="0" u="none" strike="noStrike" cap="none">
                <a:solidFill>
                  <a:schemeClr val="lt1"/>
                </a:solidFill>
                <a:latin typeface="Twentieth Century"/>
                <a:ea typeface="Twentieth Century"/>
                <a:cs typeface="Twentieth Century"/>
                <a:sym typeface="Twentieth Century"/>
              </a:rPr>
              <a:t>    I will save the weak and helpless ones…</a:t>
            </a:r>
            <a:br>
              <a:rPr lang="en-US" sz="3600" b="0" i="0" u="none" strike="noStrike" cap="none">
                <a:solidFill>
                  <a:schemeClr val="lt1"/>
                </a:solidFill>
                <a:latin typeface="Twentieth Century"/>
                <a:ea typeface="Twentieth Century"/>
                <a:cs typeface="Twentieth Century"/>
                <a:sym typeface="Twentieth Century"/>
              </a:rPr>
            </a:br>
            <a:endParaRPr sz="3600" b="0" i="0" u="none" strike="noStrike" cap="none">
              <a:solidFill>
                <a:schemeClr val="lt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wentieth Century"/>
                <a:ea typeface="Twentieth Century"/>
                <a:cs typeface="Twentieth Century"/>
                <a:sym typeface="Twentieth Century"/>
              </a:rPr>
              <a:t>Zephaniah 3:19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000"/>
              <a:buFont typeface="Twentieth Century"/>
              <a:buNone/>
            </a:pPr>
            <a:r>
              <a:rPr lang="en-US" sz="4000" b="1"/>
              <a:t>Enforced Worship</a:t>
            </a:r>
            <a:endParaRPr b="1"/>
          </a:p>
        </p:txBody>
      </p:sp>
      <p:sp>
        <p:nvSpPr>
          <p:cNvPr id="194" name="Google Shape;194;p13"/>
          <p:cNvSpPr txBox="1">
            <a:spLocks noGrp="1"/>
          </p:cNvSpPr>
          <p:nvPr>
            <p:ph type="body" idx="1"/>
          </p:nvPr>
        </p:nvSpPr>
        <p:spPr>
          <a:xfrm>
            <a:off x="311700" y="1639833"/>
            <a:ext cx="8520600" cy="44520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SzPts val="1800"/>
              <a:buNone/>
            </a:pPr>
            <a:r>
              <a:rPr lang="en-US"/>
              <a:t>I have a right to the things I want, </a:t>
            </a:r>
            <a:endParaRPr/>
          </a:p>
          <a:p>
            <a:pPr marL="0" lvl="0" indent="0" algn="ctr" rtl="0">
              <a:lnSpc>
                <a:spcPct val="115000"/>
              </a:lnSpc>
              <a:spcBef>
                <a:spcPts val="0"/>
              </a:spcBef>
              <a:spcAft>
                <a:spcPts val="0"/>
              </a:spcAft>
              <a:buSzPts val="1800"/>
              <a:buNone/>
            </a:pPr>
            <a:r>
              <a:rPr lang="en-US"/>
              <a:t>and I will </a:t>
            </a:r>
            <a:r>
              <a:rPr lang="en-US" i="1"/>
              <a:t>punish</a:t>
            </a:r>
            <a:r>
              <a:rPr lang="en-US"/>
              <a:t> whoever stands in the way of my desires.</a:t>
            </a:r>
            <a:r>
              <a:rPr lang="en-US" b="1"/>
              <a:t> </a:t>
            </a:r>
            <a:endParaRPr/>
          </a:p>
          <a:p>
            <a:pPr marL="320040" lvl="0" indent="-320040" algn="ctr" rtl="0">
              <a:lnSpc>
                <a:spcPct val="115000"/>
              </a:lnSpc>
              <a:spcBef>
                <a:spcPts val="700"/>
              </a:spcBef>
              <a:spcAft>
                <a:spcPts val="0"/>
              </a:spcAft>
              <a:buSzPts val="1920"/>
              <a:buNone/>
            </a:pPr>
            <a:r>
              <a:rPr lang="en-US" sz="3200">
                <a:solidFill>
                  <a:schemeClr val="dk2"/>
                </a:solidFill>
              </a:rPr>
              <a:t>“</a:t>
            </a:r>
            <a:r>
              <a:rPr lang="en-US" sz="3200" b="1">
                <a:solidFill>
                  <a:schemeClr val="dk2"/>
                </a:solidFill>
              </a:rPr>
              <a:t>Serve me </a:t>
            </a:r>
            <a:r>
              <a:rPr lang="en-US" sz="3200">
                <a:solidFill>
                  <a:schemeClr val="dk2"/>
                </a:solidFill>
              </a:rPr>
              <a:t>or </a:t>
            </a:r>
            <a:r>
              <a:rPr lang="en-US" sz="3200" b="1" i="1">
                <a:solidFill>
                  <a:schemeClr val="dk2"/>
                </a:solidFill>
              </a:rPr>
              <a:t>suffer</a:t>
            </a:r>
            <a:r>
              <a:rPr lang="en-US" sz="3200">
                <a:solidFill>
                  <a:schemeClr val="dk2"/>
                </a:solidFill>
              </a:rPr>
              <a:t> the consequences.” </a:t>
            </a:r>
            <a:endParaRPr/>
          </a:p>
          <a:p>
            <a:pPr marL="320040" lvl="0" indent="-320040" algn="l" rtl="0">
              <a:lnSpc>
                <a:spcPct val="115000"/>
              </a:lnSpc>
              <a:spcBef>
                <a:spcPts val="700"/>
              </a:spcBef>
              <a:spcAft>
                <a:spcPts val="0"/>
              </a:spcAft>
              <a:buSzPts val="720"/>
              <a:buNone/>
            </a:pPr>
            <a:endParaRPr sz="1200"/>
          </a:p>
          <a:p>
            <a:pPr marL="320040" lvl="0" indent="-320040" algn="ctr" rtl="0">
              <a:lnSpc>
                <a:spcPct val="115000"/>
              </a:lnSpc>
              <a:spcBef>
                <a:spcPts val="700"/>
              </a:spcBef>
              <a:spcAft>
                <a:spcPts val="0"/>
              </a:spcAft>
              <a:buSzPts val="1740"/>
              <a:buNone/>
            </a:pPr>
            <a:r>
              <a:rPr lang="en-US"/>
              <a:t>In oppressive marriages, </a:t>
            </a:r>
            <a:endParaRPr/>
          </a:p>
          <a:p>
            <a:pPr marL="320040" lvl="0" indent="-320040" algn="ctr" rtl="0">
              <a:lnSpc>
                <a:spcPct val="115000"/>
              </a:lnSpc>
              <a:spcBef>
                <a:spcPts val="700"/>
              </a:spcBef>
              <a:spcAft>
                <a:spcPts val="0"/>
              </a:spcAft>
              <a:buSzPts val="1740"/>
              <a:buNone/>
            </a:pPr>
            <a:r>
              <a:rPr lang="en-US"/>
              <a:t>punishment is the ruling force.</a:t>
            </a:r>
            <a:endParaRPr/>
          </a:p>
          <a:p>
            <a:pPr marL="320040" lvl="0" indent="-320040" algn="ctr" rtl="0">
              <a:lnSpc>
                <a:spcPct val="115000"/>
              </a:lnSpc>
              <a:spcBef>
                <a:spcPts val="700"/>
              </a:spcBef>
              <a:spcAft>
                <a:spcPts val="0"/>
              </a:spcAft>
              <a:buSzPts val="1920"/>
              <a:buNone/>
            </a:pPr>
            <a:r>
              <a:rPr lang="en-US" sz="3200" b="1"/>
              <a:t> Punishments are perpetually utilized</a:t>
            </a:r>
            <a:r>
              <a:rPr lang="en-US" sz="3200" b="1">
                <a:solidFill>
                  <a:schemeClr val="accent2"/>
                </a:solidFill>
              </a:rPr>
              <a:t> </a:t>
            </a:r>
            <a:endParaRPr/>
          </a:p>
          <a:p>
            <a:pPr marL="320040" lvl="0" indent="-320040" algn="ctr" rtl="0">
              <a:lnSpc>
                <a:spcPct val="115000"/>
              </a:lnSpc>
              <a:spcBef>
                <a:spcPts val="700"/>
              </a:spcBef>
              <a:spcAft>
                <a:spcPts val="0"/>
              </a:spcAft>
              <a:buSzPts val="1920"/>
              <a:buNone/>
            </a:pPr>
            <a:r>
              <a:rPr lang="en-US" sz="3200" b="1"/>
              <a:t>to keep control</a:t>
            </a:r>
            <a:r>
              <a:rPr lang="en-US" sz="3200"/>
              <a:t>.</a:t>
            </a:r>
            <a:endParaRPr/>
          </a:p>
          <a:p>
            <a:pPr marL="320040" lvl="0" indent="-209550" algn="l" rtl="0">
              <a:lnSpc>
                <a:spcPct val="115000"/>
              </a:lnSpc>
              <a:spcBef>
                <a:spcPts val="700"/>
              </a:spcBef>
              <a:spcAft>
                <a:spcPts val="1200"/>
              </a:spcAft>
              <a:buSzPts val="174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a:t>We all have punishing behaviors.</a:t>
            </a:r>
            <a:endParaRPr/>
          </a:p>
        </p:txBody>
      </p:sp>
      <p:pic>
        <p:nvPicPr>
          <p:cNvPr id="200" name="Google Shape;200;p14" descr="o-COUPLE-ARGUING-facebook.jpg"/>
          <p:cNvPicPr preferRelativeResize="0">
            <a:picLocks noGrp="1"/>
          </p:cNvPicPr>
          <p:nvPr>
            <p:ph type="body" idx="1"/>
          </p:nvPr>
        </p:nvPicPr>
        <p:blipFill rotWithShape="1">
          <a:blip r:embed="rId3">
            <a:alphaModFix/>
          </a:blip>
          <a:srcRect/>
          <a:stretch/>
        </p:blipFill>
        <p:spPr>
          <a:xfrm>
            <a:off x="609600" y="1524000"/>
            <a:ext cx="2997200" cy="4495800"/>
          </a:xfrm>
          <a:prstGeom prst="rect">
            <a:avLst/>
          </a:prstGeom>
          <a:noFill/>
          <a:ln>
            <a:noFill/>
          </a:ln>
        </p:spPr>
      </p:pic>
      <p:sp>
        <p:nvSpPr>
          <p:cNvPr id="201" name="Google Shape;201;p14"/>
          <p:cNvSpPr txBox="1"/>
          <p:nvPr/>
        </p:nvSpPr>
        <p:spPr>
          <a:xfrm>
            <a:off x="5562600" y="5486400"/>
            <a:ext cx="25031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wentieth Century"/>
                <a:ea typeface="Twentieth Century"/>
                <a:cs typeface="Twentieth Century"/>
                <a:sym typeface="Twentieth Century"/>
              </a:rPr>
              <a:t>Yes even </a:t>
            </a:r>
            <a:r>
              <a:rPr lang="en-US" sz="3600" b="0" i="0" u="none" strike="noStrike" cap="none">
                <a:solidFill>
                  <a:schemeClr val="dk1"/>
                </a:solidFill>
                <a:latin typeface="Twentieth Century"/>
                <a:ea typeface="Twentieth Century"/>
                <a:cs typeface="Twentieth Century"/>
                <a:sym typeface="Twentieth Century"/>
              </a:rPr>
              <a:t>me</a:t>
            </a:r>
            <a:r>
              <a:rPr lang="en-US" sz="1800" b="0" i="0" u="none" strike="noStrike" cap="none">
                <a:solidFill>
                  <a:schemeClr val="dk1"/>
                </a:solidFill>
                <a:latin typeface="Twentieth Century"/>
                <a:ea typeface="Twentieth Century"/>
                <a:cs typeface="Twentieth Century"/>
                <a:sym typeface="Twentieth Century"/>
              </a:rPr>
              <a:t> and you. </a:t>
            </a:r>
            <a:endParaRPr sz="1400" b="0" i="0" u="none" strike="noStrike" cap="none">
              <a:solidFill>
                <a:srgbClr val="000000"/>
              </a:solidFill>
              <a:latin typeface="Arial"/>
              <a:ea typeface="Arial"/>
              <a:cs typeface="Arial"/>
              <a:sym typeface="Arial"/>
            </a:endParaRPr>
          </a:p>
        </p:txBody>
      </p:sp>
      <p:sp>
        <p:nvSpPr>
          <p:cNvPr id="202" name="Google Shape;202;p14"/>
          <p:cNvSpPr/>
          <p:nvPr/>
        </p:nvSpPr>
        <p:spPr>
          <a:xfrm>
            <a:off x="18450" y="6473300"/>
            <a:ext cx="91950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Twentieth Century"/>
              <a:buNone/>
            </a:pPr>
            <a:r>
              <a:rPr lang="en-US" sz="3100"/>
              <a:t> </a:t>
            </a:r>
            <a:endParaRPr sz="3100"/>
          </a:p>
        </p:txBody>
      </p:sp>
      <p:sp>
        <p:nvSpPr>
          <p:cNvPr id="208" name="Google Shape;208;p15"/>
          <p:cNvSpPr txBox="1">
            <a:spLocks noGrp="1"/>
          </p:cNvSpPr>
          <p:nvPr>
            <p:ph type="body" idx="1"/>
          </p:nvPr>
        </p:nvSpPr>
        <p:spPr>
          <a:xfrm>
            <a:off x="311700" y="1639833"/>
            <a:ext cx="8520600" cy="44520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2"/>
              </a:buClr>
              <a:buSzPts val="3200"/>
              <a:buFont typeface="Twentieth Century"/>
              <a:buNone/>
            </a:pPr>
            <a:r>
              <a:rPr lang="en-US" sz="3300">
                <a:solidFill>
                  <a:schemeClr val="dk1"/>
                </a:solidFill>
              </a:rPr>
              <a:t>When does the punishment or punishments become so severe to call it abuse?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p:nvPr/>
        </p:nvSpPr>
        <p:spPr>
          <a:xfrm>
            <a:off x="3176683" y="717836"/>
            <a:ext cx="5967317" cy="62479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4" name="Google Shape;214;p20"/>
          <p:cNvSpPr/>
          <p:nvPr/>
        </p:nvSpPr>
        <p:spPr>
          <a:xfrm>
            <a:off x="517712" y="2472839"/>
            <a:ext cx="820773" cy="344020"/>
          </a:xfrm>
          <a:prstGeom prst="wedgeRoundRectCallout">
            <a:avLst>
              <a:gd name="adj1" fmla="val 6123"/>
              <a:gd name="adj2" fmla="val 120142"/>
              <a:gd name="adj3" fmla="val 16667"/>
            </a:avLst>
          </a:prstGeom>
          <a:solidFill>
            <a:schemeClr val="lt1"/>
          </a:solidFill>
          <a:ln w="158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5" name="Google Shape;215;p20"/>
          <p:cNvSpPr/>
          <p:nvPr/>
        </p:nvSpPr>
        <p:spPr>
          <a:xfrm>
            <a:off x="1546588" y="2644965"/>
            <a:ext cx="902269" cy="344020"/>
          </a:xfrm>
          <a:prstGeom prst="wedgeRoundRectCallout">
            <a:avLst>
              <a:gd name="adj1" fmla="val 7508"/>
              <a:gd name="adj2" fmla="val 120142"/>
              <a:gd name="adj3" fmla="val 16667"/>
            </a:avLst>
          </a:prstGeom>
          <a:solidFill>
            <a:schemeClr val="lt1"/>
          </a:solidFill>
          <a:ln w="158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6" name="Google Shape;216;p20"/>
          <p:cNvSpPr/>
          <p:nvPr/>
        </p:nvSpPr>
        <p:spPr>
          <a:xfrm>
            <a:off x="2538340" y="2768222"/>
            <a:ext cx="902269" cy="344020"/>
          </a:xfrm>
          <a:prstGeom prst="wedgeRoundRectCallout">
            <a:avLst>
              <a:gd name="adj1" fmla="val 7647"/>
              <a:gd name="adj2" fmla="val 137238"/>
              <a:gd name="adj3" fmla="val 16667"/>
            </a:avLst>
          </a:prstGeom>
          <a:solidFill>
            <a:schemeClr val="lt1"/>
          </a:solidFill>
          <a:ln w="158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7" name="Google Shape;217;p20"/>
          <p:cNvSpPr/>
          <p:nvPr/>
        </p:nvSpPr>
        <p:spPr>
          <a:xfrm>
            <a:off x="3993093" y="3006215"/>
            <a:ext cx="902269" cy="344020"/>
          </a:xfrm>
          <a:prstGeom prst="wedgeRoundRectCallout">
            <a:avLst>
              <a:gd name="adj1" fmla="val -9458"/>
              <a:gd name="adj2" fmla="val 87909"/>
              <a:gd name="adj3" fmla="val 16667"/>
            </a:avLst>
          </a:prstGeom>
          <a:solidFill>
            <a:schemeClr val="lt1"/>
          </a:solidFill>
          <a:ln w="158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8" name="Google Shape;218;p20"/>
          <p:cNvSpPr/>
          <p:nvPr/>
        </p:nvSpPr>
        <p:spPr>
          <a:xfrm>
            <a:off x="4665902" y="2238321"/>
            <a:ext cx="1031861" cy="344020"/>
          </a:xfrm>
          <a:prstGeom prst="wedgeRoundRectCallout">
            <a:avLst>
              <a:gd name="adj1" fmla="val -2770"/>
              <a:gd name="adj2" fmla="val 260929"/>
              <a:gd name="adj3" fmla="val 16667"/>
            </a:avLst>
          </a:prstGeom>
          <a:solidFill>
            <a:schemeClr val="lt1"/>
          </a:solidFill>
          <a:ln w="158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9" name="Google Shape;219;p20"/>
          <p:cNvSpPr/>
          <p:nvPr/>
        </p:nvSpPr>
        <p:spPr>
          <a:xfrm>
            <a:off x="5451558" y="2686056"/>
            <a:ext cx="1031861" cy="344020"/>
          </a:xfrm>
          <a:prstGeom prst="wedgeRoundRectCallout">
            <a:avLst>
              <a:gd name="adj1" fmla="val -6114"/>
              <a:gd name="adj2" fmla="val 102954"/>
              <a:gd name="adj3" fmla="val 16667"/>
            </a:avLst>
          </a:prstGeom>
          <a:solidFill>
            <a:schemeClr val="lt1"/>
          </a:solidFill>
          <a:ln w="158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0" name="Google Shape;220;p20"/>
          <p:cNvSpPr/>
          <p:nvPr/>
        </p:nvSpPr>
        <p:spPr>
          <a:xfrm>
            <a:off x="6538317" y="2135394"/>
            <a:ext cx="852547" cy="344020"/>
          </a:xfrm>
          <a:prstGeom prst="wedgeRoundRectCallout">
            <a:avLst>
              <a:gd name="adj1" fmla="val -298"/>
              <a:gd name="adj2" fmla="val 187664"/>
              <a:gd name="adj3" fmla="val 16667"/>
            </a:avLst>
          </a:prstGeom>
          <a:solidFill>
            <a:schemeClr val="lt1"/>
          </a:solidFill>
          <a:ln w="158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1" name="Google Shape;221;p20"/>
          <p:cNvSpPr/>
          <p:nvPr/>
        </p:nvSpPr>
        <p:spPr>
          <a:xfrm>
            <a:off x="7512295" y="2079971"/>
            <a:ext cx="1031861" cy="344020"/>
          </a:xfrm>
          <a:prstGeom prst="wedgeRoundRectCallout">
            <a:avLst>
              <a:gd name="adj1" fmla="val -6114"/>
              <a:gd name="adj2" fmla="val 102954"/>
              <a:gd name="adj3" fmla="val 16667"/>
            </a:avLst>
          </a:prstGeom>
          <a:solidFill>
            <a:schemeClr val="lt1"/>
          </a:solidFill>
          <a:ln w="158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2" name="Google Shape;222;p20"/>
          <p:cNvSpPr txBox="1">
            <a:spLocks noGrp="1"/>
          </p:cNvSpPr>
          <p:nvPr>
            <p:ph type="title"/>
          </p:nvPr>
        </p:nvSpPr>
        <p:spPr>
          <a:xfrm>
            <a:off x="2751500" y="579142"/>
            <a:ext cx="8520600" cy="81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000"/>
              <a:buFont typeface="Twentieth Century"/>
              <a:buNone/>
            </a:pPr>
            <a:r>
              <a:rPr lang="en-US" sz="3000">
                <a:solidFill>
                  <a:schemeClr val="lt1"/>
                </a:solidFill>
              </a:rPr>
              <a:t>Spectrum of Abuse</a:t>
            </a:r>
            <a:endParaRPr sz="3000">
              <a:solidFill>
                <a:schemeClr val="lt1"/>
              </a:solidFill>
              <a:latin typeface="Verdana"/>
              <a:ea typeface="Verdana"/>
              <a:cs typeface="Verdana"/>
              <a:sym typeface="Verdana"/>
            </a:endParaRPr>
          </a:p>
        </p:txBody>
      </p:sp>
      <p:sp>
        <p:nvSpPr>
          <p:cNvPr id="223" name="Google Shape;223;p20"/>
          <p:cNvSpPr txBox="1"/>
          <p:nvPr/>
        </p:nvSpPr>
        <p:spPr>
          <a:xfrm>
            <a:off x="7512296" y="2079971"/>
            <a:ext cx="974920" cy="36379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rgbClr val="151515"/>
              </a:buClr>
              <a:buSzPct val="100000"/>
              <a:buFont typeface="Twentieth Century"/>
              <a:buNone/>
            </a:pPr>
            <a:r>
              <a:rPr lang="en-US" sz="1200" b="1" i="0" u="none" strike="noStrike" cap="none">
                <a:solidFill>
                  <a:srgbClr val="151515"/>
                </a:solidFill>
                <a:latin typeface="Twentieth Century"/>
                <a:ea typeface="Twentieth Century"/>
                <a:cs typeface="Twentieth Century"/>
                <a:sym typeface="Twentieth Century"/>
              </a:rPr>
              <a:t>Cruel and Dangerous</a:t>
            </a:r>
            <a:endParaRPr sz="1200" b="1" i="0" u="none" strike="noStrike" cap="none">
              <a:solidFill>
                <a:srgbClr val="151515"/>
              </a:solidFill>
              <a:latin typeface="Verdana"/>
              <a:ea typeface="Verdana"/>
              <a:cs typeface="Verdana"/>
              <a:sym typeface="Verdana"/>
            </a:endParaRPr>
          </a:p>
        </p:txBody>
      </p:sp>
      <p:sp>
        <p:nvSpPr>
          <p:cNvPr id="224" name="Google Shape;224;p20"/>
          <p:cNvSpPr txBox="1"/>
          <p:nvPr/>
        </p:nvSpPr>
        <p:spPr>
          <a:xfrm>
            <a:off x="6524991" y="2117105"/>
            <a:ext cx="865873" cy="380599"/>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rgbClr val="3A3A3A"/>
              </a:buClr>
              <a:buSzPct val="100000"/>
              <a:buFont typeface="Twentieth Century"/>
              <a:buNone/>
            </a:pPr>
            <a:r>
              <a:rPr lang="en-US" sz="1200" b="1" i="0" u="none" strike="noStrike" cap="none">
                <a:solidFill>
                  <a:srgbClr val="3A3A3A"/>
                </a:solidFill>
                <a:latin typeface="Twentieth Century"/>
                <a:ea typeface="Twentieth Century"/>
                <a:cs typeface="Twentieth Century"/>
                <a:sym typeface="Twentieth Century"/>
              </a:rPr>
              <a:t>Lacks Empathy</a:t>
            </a:r>
            <a:endParaRPr sz="1200" b="1" i="0" u="none" strike="noStrike" cap="none">
              <a:solidFill>
                <a:srgbClr val="3A3A3A"/>
              </a:solidFill>
              <a:latin typeface="Verdana"/>
              <a:ea typeface="Verdana"/>
              <a:cs typeface="Verdana"/>
              <a:sym typeface="Verdana"/>
            </a:endParaRPr>
          </a:p>
        </p:txBody>
      </p:sp>
      <p:sp>
        <p:nvSpPr>
          <p:cNvPr id="225" name="Google Shape;225;p20"/>
          <p:cNvSpPr txBox="1"/>
          <p:nvPr/>
        </p:nvSpPr>
        <p:spPr>
          <a:xfrm>
            <a:off x="5419816" y="2704744"/>
            <a:ext cx="1101249" cy="32579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25252"/>
              </a:buClr>
              <a:buSzPts val="1200"/>
              <a:buFont typeface="Twentieth Century"/>
              <a:buNone/>
            </a:pPr>
            <a:r>
              <a:rPr lang="en-US" sz="1200" b="1" i="0" u="none" strike="noStrike" cap="none">
                <a:solidFill>
                  <a:srgbClr val="525252"/>
                </a:solidFill>
                <a:latin typeface="Twentieth Century"/>
                <a:ea typeface="Twentieth Century"/>
                <a:cs typeface="Twentieth Century"/>
                <a:sym typeface="Twentieth Century"/>
              </a:rPr>
              <a:t>Manipulative</a:t>
            </a:r>
            <a:endParaRPr sz="1200" b="1" i="0" u="none" strike="noStrike" cap="none">
              <a:solidFill>
                <a:srgbClr val="525252"/>
              </a:solidFill>
              <a:latin typeface="Verdana"/>
              <a:ea typeface="Verdana"/>
              <a:cs typeface="Verdana"/>
              <a:sym typeface="Verdana"/>
            </a:endParaRPr>
          </a:p>
        </p:txBody>
      </p:sp>
      <p:sp>
        <p:nvSpPr>
          <p:cNvPr id="226" name="Google Shape;226;p20"/>
          <p:cNvSpPr txBox="1"/>
          <p:nvPr/>
        </p:nvSpPr>
        <p:spPr>
          <a:xfrm>
            <a:off x="4627086" y="2203810"/>
            <a:ext cx="1101250" cy="42671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7F7F7F"/>
              </a:buClr>
              <a:buSzPts val="1200"/>
              <a:buFont typeface="Twentieth Century"/>
              <a:buNone/>
            </a:pPr>
            <a:r>
              <a:rPr lang="en-US" sz="1200" b="1">
                <a:solidFill>
                  <a:srgbClr val="7F7F7F"/>
                </a:solidFill>
                <a:latin typeface="Twentieth Century"/>
                <a:ea typeface="Twentieth Century"/>
                <a:cs typeface="Twentieth Century"/>
                <a:sym typeface="Twentieth Century"/>
              </a:rPr>
              <a:t>Exploitation</a:t>
            </a:r>
            <a:endParaRPr sz="1200" b="1" i="0" u="none" strike="noStrike" cap="none">
              <a:solidFill>
                <a:srgbClr val="7F7F7F"/>
              </a:solidFill>
              <a:latin typeface="Verdana"/>
              <a:ea typeface="Verdana"/>
              <a:cs typeface="Verdana"/>
              <a:sym typeface="Verdana"/>
            </a:endParaRPr>
          </a:p>
        </p:txBody>
      </p:sp>
      <p:sp>
        <p:nvSpPr>
          <p:cNvPr id="227" name="Google Shape;227;p20"/>
          <p:cNvSpPr txBox="1"/>
          <p:nvPr/>
        </p:nvSpPr>
        <p:spPr>
          <a:xfrm>
            <a:off x="4011653" y="2989070"/>
            <a:ext cx="797736" cy="42671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A5A5A5"/>
              </a:buClr>
              <a:buSzPts val="1200"/>
              <a:buFont typeface="Twentieth Century"/>
              <a:buNone/>
            </a:pPr>
            <a:r>
              <a:rPr lang="en-US" sz="1200" b="1" i="0" u="none" strike="noStrike" cap="none">
                <a:solidFill>
                  <a:srgbClr val="A5A5A5"/>
                </a:solidFill>
                <a:latin typeface="Twentieth Century"/>
                <a:ea typeface="Twentieth Century"/>
                <a:cs typeface="Twentieth Century"/>
                <a:sym typeface="Twentieth Century"/>
              </a:rPr>
              <a:t>Entitled</a:t>
            </a:r>
            <a:endParaRPr sz="1200" b="1" i="0" u="none" strike="noStrike" cap="none">
              <a:solidFill>
                <a:srgbClr val="A5A5A5"/>
              </a:solidFill>
              <a:latin typeface="Verdana"/>
              <a:ea typeface="Verdana"/>
              <a:cs typeface="Verdana"/>
              <a:sym typeface="Verdana"/>
            </a:endParaRPr>
          </a:p>
        </p:txBody>
      </p:sp>
      <p:sp>
        <p:nvSpPr>
          <p:cNvPr id="228" name="Google Shape;228;p20"/>
          <p:cNvSpPr txBox="1"/>
          <p:nvPr/>
        </p:nvSpPr>
        <p:spPr>
          <a:xfrm>
            <a:off x="682641" y="2504815"/>
            <a:ext cx="707722" cy="28038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4536D"/>
              </a:buClr>
              <a:buSzPts val="1200"/>
              <a:buFont typeface="Twentieth Century"/>
              <a:buNone/>
            </a:pPr>
            <a:r>
              <a:rPr lang="en-US" sz="1200" b="1" i="0" u="none" strike="noStrike" cap="none">
                <a:solidFill>
                  <a:srgbClr val="24536D"/>
                </a:solidFill>
                <a:latin typeface="Twentieth Century"/>
                <a:ea typeface="Twentieth Century"/>
                <a:cs typeface="Twentieth Century"/>
                <a:sym typeface="Twentieth Century"/>
              </a:rPr>
              <a:t>ASD</a:t>
            </a:r>
            <a:endParaRPr sz="1200" b="1" i="0" u="none" strike="noStrike" cap="none">
              <a:solidFill>
                <a:srgbClr val="24536D"/>
              </a:solidFill>
              <a:latin typeface="Verdana"/>
              <a:ea typeface="Verdana"/>
              <a:cs typeface="Verdana"/>
              <a:sym typeface="Verdana"/>
            </a:endParaRPr>
          </a:p>
        </p:txBody>
      </p:sp>
      <p:sp>
        <p:nvSpPr>
          <p:cNvPr id="229" name="Google Shape;229;p20"/>
          <p:cNvSpPr txBox="1"/>
          <p:nvPr/>
        </p:nvSpPr>
        <p:spPr>
          <a:xfrm>
            <a:off x="1499521" y="2603501"/>
            <a:ext cx="938390" cy="42671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3A6C8D"/>
              </a:buClr>
              <a:buSzPts val="1200"/>
              <a:buFont typeface="Twentieth Century"/>
              <a:buNone/>
            </a:pPr>
            <a:r>
              <a:rPr lang="en-US" sz="1200" b="1" i="0" u="none" strike="noStrike" cap="none">
                <a:solidFill>
                  <a:srgbClr val="3A6C8D"/>
                </a:solidFill>
                <a:latin typeface="Twentieth Century"/>
                <a:ea typeface="Twentieth Century"/>
                <a:cs typeface="Twentieth Century"/>
                <a:sym typeface="Twentieth Century"/>
              </a:rPr>
              <a:t>Historical</a:t>
            </a:r>
            <a:endParaRPr sz="1200" b="1" i="0" u="none" strike="noStrike" cap="none">
              <a:solidFill>
                <a:srgbClr val="3A6C8D"/>
              </a:solidFill>
              <a:latin typeface="Verdana"/>
              <a:ea typeface="Verdana"/>
              <a:cs typeface="Verdana"/>
              <a:sym typeface="Verdana"/>
            </a:endParaRPr>
          </a:p>
        </p:txBody>
      </p:sp>
      <p:sp>
        <p:nvSpPr>
          <p:cNvPr id="230" name="Google Shape;230;p20"/>
          <p:cNvSpPr txBox="1"/>
          <p:nvPr/>
        </p:nvSpPr>
        <p:spPr>
          <a:xfrm>
            <a:off x="2480598" y="2726875"/>
            <a:ext cx="1022839" cy="42671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668DA7"/>
              </a:buClr>
              <a:buSzPts val="1200"/>
              <a:buFont typeface="Twentieth Century"/>
              <a:buNone/>
            </a:pPr>
            <a:r>
              <a:rPr lang="en-US" sz="1200" b="1" i="0" u="none" strike="noStrike" cap="none">
                <a:solidFill>
                  <a:srgbClr val="668DA7"/>
                </a:solidFill>
                <a:latin typeface="Twentieth Century"/>
                <a:ea typeface="Twentieth Century"/>
                <a:cs typeface="Twentieth Century"/>
                <a:sym typeface="Twentieth Century"/>
              </a:rPr>
              <a:t>Immaturity</a:t>
            </a:r>
            <a:endParaRPr sz="1200" b="1" i="0" u="none" strike="noStrike" cap="none">
              <a:solidFill>
                <a:srgbClr val="668DA7"/>
              </a:solidFill>
              <a:latin typeface="Verdana"/>
              <a:ea typeface="Verdana"/>
              <a:cs typeface="Verdana"/>
              <a:sym typeface="Verdana"/>
            </a:endParaRPr>
          </a:p>
        </p:txBody>
      </p:sp>
      <p:cxnSp>
        <p:nvCxnSpPr>
          <p:cNvPr id="231" name="Google Shape;231;p20"/>
          <p:cNvCxnSpPr/>
          <p:nvPr/>
        </p:nvCxnSpPr>
        <p:spPr>
          <a:xfrm>
            <a:off x="3685495" y="1524000"/>
            <a:ext cx="0" cy="4262695"/>
          </a:xfrm>
          <a:prstGeom prst="straightConnector1">
            <a:avLst/>
          </a:prstGeom>
          <a:noFill/>
          <a:ln w="19050" cap="flat" cmpd="sng">
            <a:solidFill>
              <a:schemeClr val="dk1"/>
            </a:solidFill>
            <a:prstDash val="dash"/>
            <a:round/>
            <a:headEnd type="none" w="sm" len="sm"/>
            <a:tailEnd type="none" w="sm" len="sm"/>
          </a:ln>
        </p:spPr>
      </p:cxnSp>
      <p:sp>
        <p:nvSpPr>
          <p:cNvPr id="232" name="Google Shape;232;p20"/>
          <p:cNvSpPr txBox="1"/>
          <p:nvPr/>
        </p:nvSpPr>
        <p:spPr>
          <a:xfrm>
            <a:off x="1271782" y="1732058"/>
            <a:ext cx="1392116" cy="426715"/>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24536D"/>
              </a:buClr>
              <a:buSzPct val="100000"/>
              <a:buFont typeface="Twentieth Century"/>
              <a:buNone/>
            </a:pPr>
            <a:r>
              <a:rPr lang="en-US" sz="2400" b="1" i="0" u="none" strike="noStrike" cap="none">
                <a:solidFill>
                  <a:srgbClr val="24536D"/>
                </a:solidFill>
                <a:latin typeface="Twentieth Century"/>
                <a:ea typeface="Twentieth Century"/>
                <a:cs typeface="Twentieth Century"/>
                <a:sym typeface="Twentieth Century"/>
              </a:rPr>
              <a:t>Weakness</a:t>
            </a:r>
            <a:endParaRPr sz="2400" b="1" i="0" u="none" strike="noStrike" cap="none">
              <a:solidFill>
                <a:srgbClr val="24536D"/>
              </a:solidFill>
              <a:latin typeface="Verdana"/>
              <a:ea typeface="Verdana"/>
              <a:cs typeface="Verdana"/>
              <a:sym typeface="Verdana"/>
            </a:endParaRPr>
          </a:p>
        </p:txBody>
      </p:sp>
      <p:grpSp>
        <p:nvGrpSpPr>
          <p:cNvPr id="233" name="Google Shape;233;p20"/>
          <p:cNvGrpSpPr/>
          <p:nvPr/>
        </p:nvGrpSpPr>
        <p:grpSpPr>
          <a:xfrm>
            <a:off x="7502526" y="2680596"/>
            <a:ext cx="1049338" cy="1958975"/>
            <a:chOff x="7502525" y="2014538"/>
            <a:chExt cx="1049338" cy="1958975"/>
          </a:xfrm>
        </p:grpSpPr>
        <p:sp>
          <p:nvSpPr>
            <p:cNvPr id="234" name="Google Shape;234;p20"/>
            <p:cNvSpPr/>
            <p:nvPr/>
          </p:nvSpPr>
          <p:spPr>
            <a:xfrm>
              <a:off x="7861300" y="2014538"/>
              <a:ext cx="331788" cy="319087"/>
            </a:xfrm>
            <a:custGeom>
              <a:avLst/>
              <a:gdLst/>
              <a:ahLst/>
              <a:cxnLst/>
              <a:rect l="l" t="t" r="r" b="b"/>
              <a:pathLst>
                <a:path w="134" h="134" extrusionOk="0">
                  <a:moveTo>
                    <a:pt x="134" y="67"/>
                  </a:moveTo>
                  <a:cubicBezTo>
                    <a:pt x="134" y="104"/>
                    <a:pt x="104" y="134"/>
                    <a:pt x="67" y="134"/>
                  </a:cubicBezTo>
                  <a:cubicBezTo>
                    <a:pt x="30" y="134"/>
                    <a:pt x="0" y="104"/>
                    <a:pt x="0" y="67"/>
                  </a:cubicBezTo>
                  <a:cubicBezTo>
                    <a:pt x="0" y="30"/>
                    <a:pt x="30" y="0"/>
                    <a:pt x="67" y="0"/>
                  </a:cubicBezTo>
                  <a:cubicBezTo>
                    <a:pt x="104" y="0"/>
                    <a:pt x="134" y="30"/>
                    <a:pt x="134" y="67"/>
                  </a:cubicBezTo>
                  <a:close/>
                  <a:moveTo>
                    <a:pt x="134" y="67"/>
                  </a:moveTo>
                  <a:cubicBezTo>
                    <a:pt x="134" y="67"/>
                    <a:pt x="134" y="67"/>
                    <a:pt x="134" y="67"/>
                  </a:cubicBezTo>
                </a:path>
              </a:pathLst>
            </a:custGeom>
            <a:solidFill>
              <a:srgbClr val="15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35" name="Google Shape;235;p20"/>
            <p:cNvSpPr/>
            <p:nvPr/>
          </p:nvSpPr>
          <p:spPr>
            <a:xfrm>
              <a:off x="7502525" y="2290763"/>
              <a:ext cx="1049338" cy="1682750"/>
            </a:xfrm>
            <a:custGeom>
              <a:avLst/>
              <a:gdLst/>
              <a:ahLst/>
              <a:cxnLst/>
              <a:rect l="l" t="t" r="r" b="b"/>
              <a:pathLst>
                <a:path w="424" h="706" extrusionOk="0">
                  <a:moveTo>
                    <a:pt x="418" y="313"/>
                  </a:moveTo>
                  <a:cubicBezTo>
                    <a:pt x="399" y="101"/>
                    <a:pt x="298" y="59"/>
                    <a:pt x="298" y="59"/>
                  </a:cubicBezTo>
                  <a:cubicBezTo>
                    <a:pt x="298" y="59"/>
                    <a:pt x="201" y="0"/>
                    <a:pt x="98" y="75"/>
                  </a:cubicBezTo>
                  <a:cubicBezTo>
                    <a:pt x="32" y="135"/>
                    <a:pt x="16" y="228"/>
                    <a:pt x="6" y="317"/>
                  </a:cubicBezTo>
                  <a:cubicBezTo>
                    <a:pt x="0" y="362"/>
                    <a:pt x="71" y="362"/>
                    <a:pt x="77" y="317"/>
                  </a:cubicBezTo>
                  <a:cubicBezTo>
                    <a:pt x="83" y="264"/>
                    <a:pt x="92" y="210"/>
                    <a:pt x="118" y="165"/>
                  </a:cubicBezTo>
                  <a:cubicBezTo>
                    <a:pt x="118" y="216"/>
                    <a:pt x="118" y="216"/>
                    <a:pt x="118" y="216"/>
                  </a:cubicBezTo>
                  <a:cubicBezTo>
                    <a:pt x="118" y="463"/>
                    <a:pt x="118" y="463"/>
                    <a:pt x="118" y="463"/>
                  </a:cubicBezTo>
                  <a:cubicBezTo>
                    <a:pt x="118" y="660"/>
                    <a:pt x="118" y="660"/>
                    <a:pt x="118" y="660"/>
                  </a:cubicBezTo>
                  <a:cubicBezTo>
                    <a:pt x="118" y="681"/>
                    <a:pt x="133" y="698"/>
                    <a:pt x="155" y="698"/>
                  </a:cubicBezTo>
                  <a:cubicBezTo>
                    <a:pt x="177" y="698"/>
                    <a:pt x="194" y="681"/>
                    <a:pt x="194" y="660"/>
                  </a:cubicBezTo>
                  <a:cubicBezTo>
                    <a:pt x="194" y="379"/>
                    <a:pt x="194" y="379"/>
                    <a:pt x="194" y="379"/>
                  </a:cubicBezTo>
                  <a:cubicBezTo>
                    <a:pt x="229" y="379"/>
                    <a:pt x="229" y="379"/>
                    <a:pt x="229" y="379"/>
                  </a:cubicBezTo>
                  <a:cubicBezTo>
                    <a:pt x="229" y="661"/>
                    <a:pt x="229" y="661"/>
                    <a:pt x="229" y="661"/>
                  </a:cubicBezTo>
                  <a:cubicBezTo>
                    <a:pt x="229" y="706"/>
                    <a:pt x="300" y="706"/>
                    <a:pt x="300" y="661"/>
                  </a:cubicBezTo>
                  <a:cubicBezTo>
                    <a:pt x="300" y="463"/>
                    <a:pt x="300" y="463"/>
                    <a:pt x="300" y="463"/>
                  </a:cubicBezTo>
                  <a:cubicBezTo>
                    <a:pt x="303" y="215"/>
                    <a:pt x="303" y="215"/>
                    <a:pt x="303" y="215"/>
                  </a:cubicBezTo>
                  <a:cubicBezTo>
                    <a:pt x="303" y="192"/>
                    <a:pt x="303" y="171"/>
                    <a:pt x="303" y="156"/>
                  </a:cubicBezTo>
                  <a:cubicBezTo>
                    <a:pt x="331" y="202"/>
                    <a:pt x="341" y="258"/>
                    <a:pt x="347" y="313"/>
                  </a:cubicBezTo>
                  <a:cubicBezTo>
                    <a:pt x="353" y="357"/>
                    <a:pt x="424" y="358"/>
                    <a:pt x="418" y="313"/>
                  </a:cubicBezTo>
                  <a:close/>
                  <a:moveTo>
                    <a:pt x="418" y="313"/>
                  </a:moveTo>
                  <a:cubicBezTo>
                    <a:pt x="418" y="313"/>
                    <a:pt x="418" y="313"/>
                    <a:pt x="418" y="313"/>
                  </a:cubicBezTo>
                </a:path>
              </a:pathLst>
            </a:custGeom>
            <a:solidFill>
              <a:srgbClr val="15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grpSp>
        <p:nvGrpSpPr>
          <p:cNvPr id="236" name="Google Shape;236;p20"/>
          <p:cNvGrpSpPr/>
          <p:nvPr/>
        </p:nvGrpSpPr>
        <p:grpSpPr>
          <a:xfrm>
            <a:off x="6578007" y="2986956"/>
            <a:ext cx="867593" cy="1619681"/>
            <a:chOff x="7502525" y="2014538"/>
            <a:chExt cx="1049338" cy="1958975"/>
          </a:xfrm>
        </p:grpSpPr>
        <p:sp>
          <p:nvSpPr>
            <p:cNvPr id="237" name="Google Shape;237;p20"/>
            <p:cNvSpPr/>
            <p:nvPr/>
          </p:nvSpPr>
          <p:spPr>
            <a:xfrm>
              <a:off x="7861300" y="2014538"/>
              <a:ext cx="331788" cy="319087"/>
            </a:xfrm>
            <a:custGeom>
              <a:avLst/>
              <a:gdLst/>
              <a:ahLst/>
              <a:cxnLst/>
              <a:rect l="l" t="t" r="r" b="b"/>
              <a:pathLst>
                <a:path w="134" h="134" extrusionOk="0">
                  <a:moveTo>
                    <a:pt x="134" y="67"/>
                  </a:moveTo>
                  <a:cubicBezTo>
                    <a:pt x="134" y="104"/>
                    <a:pt x="104" y="134"/>
                    <a:pt x="67" y="134"/>
                  </a:cubicBezTo>
                  <a:cubicBezTo>
                    <a:pt x="30" y="134"/>
                    <a:pt x="0" y="104"/>
                    <a:pt x="0" y="67"/>
                  </a:cubicBezTo>
                  <a:cubicBezTo>
                    <a:pt x="0" y="30"/>
                    <a:pt x="30" y="0"/>
                    <a:pt x="67" y="0"/>
                  </a:cubicBezTo>
                  <a:cubicBezTo>
                    <a:pt x="104" y="0"/>
                    <a:pt x="134" y="30"/>
                    <a:pt x="134" y="67"/>
                  </a:cubicBezTo>
                  <a:close/>
                  <a:moveTo>
                    <a:pt x="134" y="67"/>
                  </a:moveTo>
                  <a:cubicBezTo>
                    <a:pt x="134" y="67"/>
                    <a:pt x="134" y="67"/>
                    <a:pt x="134" y="67"/>
                  </a:cubicBezTo>
                </a:path>
              </a:pathLst>
            </a:custGeom>
            <a:solidFill>
              <a:srgbClr val="3A3A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38" name="Google Shape;238;p20"/>
            <p:cNvSpPr/>
            <p:nvPr/>
          </p:nvSpPr>
          <p:spPr>
            <a:xfrm>
              <a:off x="7502525" y="2290763"/>
              <a:ext cx="1049338" cy="1682750"/>
            </a:xfrm>
            <a:custGeom>
              <a:avLst/>
              <a:gdLst/>
              <a:ahLst/>
              <a:cxnLst/>
              <a:rect l="l" t="t" r="r" b="b"/>
              <a:pathLst>
                <a:path w="424" h="706" extrusionOk="0">
                  <a:moveTo>
                    <a:pt x="418" y="313"/>
                  </a:moveTo>
                  <a:cubicBezTo>
                    <a:pt x="399" y="101"/>
                    <a:pt x="298" y="59"/>
                    <a:pt x="298" y="59"/>
                  </a:cubicBezTo>
                  <a:cubicBezTo>
                    <a:pt x="298" y="59"/>
                    <a:pt x="201" y="0"/>
                    <a:pt x="98" y="75"/>
                  </a:cubicBezTo>
                  <a:cubicBezTo>
                    <a:pt x="32" y="135"/>
                    <a:pt x="16" y="228"/>
                    <a:pt x="6" y="317"/>
                  </a:cubicBezTo>
                  <a:cubicBezTo>
                    <a:pt x="0" y="362"/>
                    <a:pt x="71" y="362"/>
                    <a:pt x="77" y="317"/>
                  </a:cubicBezTo>
                  <a:cubicBezTo>
                    <a:pt x="83" y="264"/>
                    <a:pt x="92" y="210"/>
                    <a:pt x="118" y="165"/>
                  </a:cubicBezTo>
                  <a:cubicBezTo>
                    <a:pt x="118" y="216"/>
                    <a:pt x="118" y="216"/>
                    <a:pt x="118" y="216"/>
                  </a:cubicBezTo>
                  <a:cubicBezTo>
                    <a:pt x="118" y="463"/>
                    <a:pt x="118" y="463"/>
                    <a:pt x="118" y="463"/>
                  </a:cubicBezTo>
                  <a:cubicBezTo>
                    <a:pt x="118" y="660"/>
                    <a:pt x="118" y="660"/>
                    <a:pt x="118" y="660"/>
                  </a:cubicBezTo>
                  <a:cubicBezTo>
                    <a:pt x="118" y="681"/>
                    <a:pt x="133" y="698"/>
                    <a:pt x="155" y="698"/>
                  </a:cubicBezTo>
                  <a:cubicBezTo>
                    <a:pt x="177" y="698"/>
                    <a:pt x="194" y="681"/>
                    <a:pt x="194" y="660"/>
                  </a:cubicBezTo>
                  <a:cubicBezTo>
                    <a:pt x="194" y="379"/>
                    <a:pt x="194" y="379"/>
                    <a:pt x="194" y="379"/>
                  </a:cubicBezTo>
                  <a:cubicBezTo>
                    <a:pt x="229" y="379"/>
                    <a:pt x="229" y="379"/>
                    <a:pt x="229" y="379"/>
                  </a:cubicBezTo>
                  <a:cubicBezTo>
                    <a:pt x="229" y="661"/>
                    <a:pt x="229" y="661"/>
                    <a:pt x="229" y="661"/>
                  </a:cubicBezTo>
                  <a:cubicBezTo>
                    <a:pt x="229" y="706"/>
                    <a:pt x="300" y="706"/>
                    <a:pt x="300" y="661"/>
                  </a:cubicBezTo>
                  <a:cubicBezTo>
                    <a:pt x="300" y="463"/>
                    <a:pt x="300" y="463"/>
                    <a:pt x="300" y="463"/>
                  </a:cubicBezTo>
                  <a:cubicBezTo>
                    <a:pt x="303" y="215"/>
                    <a:pt x="303" y="215"/>
                    <a:pt x="303" y="215"/>
                  </a:cubicBezTo>
                  <a:cubicBezTo>
                    <a:pt x="303" y="192"/>
                    <a:pt x="303" y="171"/>
                    <a:pt x="303" y="156"/>
                  </a:cubicBezTo>
                  <a:cubicBezTo>
                    <a:pt x="331" y="202"/>
                    <a:pt x="341" y="258"/>
                    <a:pt x="347" y="313"/>
                  </a:cubicBezTo>
                  <a:cubicBezTo>
                    <a:pt x="353" y="357"/>
                    <a:pt x="424" y="358"/>
                    <a:pt x="418" y="313"/>
                  </a:cubicBezTo>
                  <a:close/>
                  <a:moveTo>
                    <a:pt x="418" y="313"/>
                  </a:moveTo>
                  <a:cubicBezTo>
                    <a:pt x="418" y="313"/>
                    <a:pt x="418" y="313"/>
                    <a:pt x="418" y="313"/>
                  </a:cubicBezTo>
                </a:path>
              </a:pathLst>
            </a:custGeom>
            <a:solidFill>
              <a:srgbClr val="3A3A3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grpSp>
        <p:nvGrpSpPr>
          <p:cNvPr id="239" name="Google Shape;239;p20"/>
          <p:cNvGrpSpPr/>
          <p:nvPr/>
        </p:nvGrpSpPr>
        <p:grpSpPr>
          <a:xfrm>
            <a:off x="5715760" y="3282955"/>
            <a:ext cx="732182" cy="1366887"/>
            <a:chOff x="7502525" y="2014538"/>
            <a:chExt cx="1049338" cy="1958975"/>
          </a:xfrm>
        </p:grpSpPr>
        <p:sp>
          <p:nvSpPr>
            <p:cNvPr id="240" name="Google Shape;240;p20"/>
            <p:cNvSpPr/>
            <p:nvPr/>
          </p:nvSpPr>
          <p:spPr>
            <a:xfrm>
              <a:off x="7861300" y="2014538"/>
              <a:ext cx="331788" cy="319087"/>
            </a:xfrm>
            <a:custGeom>
              <a:avLst/>
              <a:gdLst/>
              <a:ahLst/>
              <a:cxnLst/>
              <a:rect l="l" t="t" r="r" b="b"/>
              <a:pathLst>
                <a:path w="134" h="134" extrusionOk="0">
                  <a:moveTo>
                    <a:pt x="134" y="67"/>
                  </a:moveTo>
                  <a:cubicBezTo>
                    <a:pt x="134" y="104"/>
                    <a:pt x="104" y="134"/>
                    <a:pt x="67" y="134"/>
                  </a:cubicBezTo>
                  <a:cubicBezTo>
                    <a:pt x="30" y="134"/>
                    <a:pt x="0" y="104"/>
                    <a:pt x="0" y="67"/>
                  </a:cubicBezTo>
                  <a:cubicBezTo>
                    <a:pt x="0" y="30"/>
                    <a:pt x="30" y="0"/>
                    <a:pt x="67" y="0"/>
                  </a:cubicBezTo>
                  <a:cubicBezTo>
                    <a:pt x="104" y="0"/>
                    <a:pt x="134" y="30"/>
                    <a:pt x="134" y="67"/>
                  </a:cubicBezTo>
                  <a:close/>
                  <a:moveTo>
                    <a:pt x="134" y="67"/>
                  </a:moveTo>
                  <a:cubicBezTo>
                    <a:pt x="134" y="67"/>
                    <a:pt x="134" y="67"/>
                    <a:pt x="134" y="67"/>
                  </a:cubicBezTo>
                </a:path>
              </a:pathLst>
            </a:custGeom>
            <a:solidFill>
              <a:srgbClr val="52525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1" name="Google Shape;241;p20"/>
            <p:cNvSpPr/>
            <p:nvPr/>
          </p:nvSpPr>
          <p:spPr>
            <a:xfrm>
              <a:off x="7502525" y="2290763"/>
              <a:ext cx="1049338" cy="1682750"/>
            </a:xfrm>
            <a:custGeom>
              <a:avLst/>
              <a:gdLst/>
              <a:ahLst/>
              <a:cxnLst/>
              <a:rect l="l" t="t" r="r" b="b"/>
              <a:pathLst>
                <a:path w="424" h="706" extrusionOk="0">
                  <a:moveTo>
                    <a:pt x="418" y="313"/>
                  </a:moveTo>
                  <a:cubicBezTo>
                    <a:pt x="399" y="101"/>
                    <a:pt x="298" y="59"/>
                    <a:pt x="298" y="59"/>
                  </a:cubicBezTo>
                  <a:cubicBezTo>
                    <a:pt x="298" y="59"/>
                    <a:pt x="201" y="0"/>
                    <a:pt x="98" y="75"/>
                  </a:cubicBezTo>
                  <a:cubicBezTo>
                    <a:pt x="32" y="135"/>
                    <a:pt x="16" y="228"/>
                    <a:pt x="6" y="317"/>
                  </a:cubicBezTo>
                  <a:cubicBezTo>
                    <a:pt x="0" y="362"/>
                    <a:pt x="71" y="362"/>
                    <a:pt x="77" y="317"/>
                  </a:cubicBezTo>
                  <a:cubicBezTo>
                    <a:pt x="83" y="264"/>
                    <a:pt x="92" y="210"/>
                    <a:pt x="118" y="165"/>
                  </a:cubicBezTo>
                  <a:cubicBezTo>
                    <a:pt x="118" y="216"/>
                    <a:pt x="118" y="216"/>
                    <a:pt x="118" y="216"/>
                  </a:cubicBezTo>
                  <a:cubicBezTo>
                    <a:pt x="118" y="463"/>
                    <a:pt x="118" y="463"/>
                    <a:pt x="118" y="463"/>
                  </a:cubicBezTo>
                  <a:cubicBezTo>
                    <a:pt x="118" y="660"/>
                    <a:pt x="118" y="660"/>
                    <a:pt x="118" y="660"/>
                  </a:cubicBezTo>
                  <a:cubicBezTo>
                    <a:pt x="118" y="681"/>
                    <a:pt x="133" y="698"/>
                    <a:pt x="155" y="698"/>
                  </a:cubicBezTo>
                  <a:cubicBezTo>
                    <a:pt x="177" y="698"/>
                    <a:pt x="194" y="681"/>
                    <a:pt x="194" y="660"/>
                  </a:cubicBezTo>
                  <a:cubicBezTo>
                    <a:pt x="194" y="379"/>
                    <a:pt x="194" y="379"/>
                    <a:pt x="194" y="379"/>
                  </a:cubicBezTo>
                  <a:cubicBezTo>
                    <a:pt x="229" y="379"/>
                    <a:pt x="229" y="379"/>
                    <a:pt x="229" y="379"/>
                  </a:cubicBezTo>
                  <a:cubicBezTo>
                    <a:pt x="229" y="661"/>
                    <a:pt x="229" y="661"/>
                    <a:pt x="229" y="661"/>
                  </a:cubicBezTo>
                  <a:cubicBezTo>
                    <a:pt x="229" y="706"/>
                    <a:pt x="300" y="706"/>
                    <a:pt x="300" y="661"/>
                  </a:cubicBezTo>
                  <a:cubicBezTo>
                    <a:pt x="300" y="463"/>
                    <a:pt x="300" y="463"/>
                    <a:pt x="300" y="463"/>
                  </a:cubicBezTo>
                  <a:cubicBezTo>
                    <a:pt x="303" y="215"/>
                    <a:pt x="303" y="215"/>
                    <a:pt x="303" y="215"/>
                  </a:cubicBezTo>
                  <a:cubicBezTo>
                    <a:pt x="303" y="192"/>
                    <a:pt x="303" y="171"/>
                    <a:pt x="303" y="156"/>
                  </a:cubicBezTo>
                  <a:cubicBezTo>
                    <a:pt x="331" y="202"/>
                    <a:pt x="341" y="258"/>
                    <a:pt x="347" y="313"/>
                  </a:cubicBezTo>
                  <a:cubicBezTo>
                    <a:pt x="353" y="357"/>
                    <a:pt x="424" y="358"/>
                    <a:pt x="418" y="313"/>
                  </a:cubicBezTo>
                  <a:close/>
                  <a:moveTo>
                    <a:pt x="418" y="313"/>
                  </a:moveTo>
                  <a:cubicBezTo>
                    <a:pt x="418" y="313"/>
                    <a:pt x="418" y="313"/>
                    <a:pt x="418" y="313"/>
                  </a:cubicBezTo>
                </a:path>
              </a:pathLst>
            </a:custGeom>
            <a:solidFill>
              <a:srgbClr val="52525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grpSp>
        <p:nvGrpSpPr>
          <p:cNvPr id="242" name="Google Shape;242;p20"/>
          <p:cNvGrpSpPr/>
          <p:nvPr/>
        </p:nvGrpSpPr>
        <p:grpSpPr>
          <a:xfrm>
            <a:off x="4899402" y="3444795"/>
            <a:ext cx="629566" cy="1175317"/>
            <a:chOff x="7502525" y="2014538"/>
            <a:chExt cx="1049338" cy="1958975"/>
          </a:xfrm>
        </p:grpSpPr>
        <p:sp>
          <p:nvSpPr>
            <p:cNvPr id="243" name="Google Shape;243;p20"/>
            <p:cNvSpPr/>
            <p:nvPr/>
          </p:nvSpPr>
          <p:spPr>
            <a:xfrm>
              <a:off x="7861300" y="2014538"/>
              <a:ext cx="331788" cy="319087"/>
            </a:xfrm>
            <a:custGeom>
              <a:avLst/>
              <a:gdLst/>
              <a:ahLst/>
              <a:cxnLst/>
              <a:rect l="l" t="t" r="r" b="b"/>
              <a:pathLst>
                <a:path w="134" h="134" extrusionOk="0">
                  <a:moveTo>
                    <a:pt x="134" y="67"/>
                  </a:moveTo>
                  <a:cubicBezTo>
                    <a:pt x="134" y="104"/>
                    <a:pt x="104" y="134"/>
                    <a:pt x="67" y="134"/>
                  </a:cubicBezTo>
                  <a:cubicBezTo>
                    <a:pt x="30" y="134"/>
                    <a:pt x="0" y="104"/>
                    <a:pt x="0" y="67"/>
                  </a:cubicBezTo>
                  <a:cubicBezTo>
                    <a:pt x="0" y="30"/>
                    <a:pt x="30" y="0"/>
                    <a:pt x="67" y="0"/>
                  </a:cubicBezTo>
                  <a:cubicBezTo>
                    <a:pt x="104" y="0"/>
                    <a:pt x="134" y="30"/>
                    <a:pt x="134" y="67"/>
                  </a:cubicBezTo>
                  <a:close/>
                  <a:moveTo>
                    <a:pt x="134" y="67"/>
                  </a:moveTo>
                  <a:cubicBezTo>
                    <a:pt x="134" y="67"/>
                    <a:pt x="134" y="67"/>
                    <a:pt x="134" y="67"/>
                  </a:cubicBezTo>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4" name="Google Shape;244;p20"/>
            <p:cNvSpPr/>
            <p:nvPr/>
          </p:nvSpPr>
          <p:spPr>
            <a:xfrm>
              <a:off x="7502525" y="2290763"/>
              <a:ext cx="1049338" cy="1682750"/>
            </a:xfrm>
            <a:custGeom>
              <a:avLst/>
              <a:gdLst/>
              <a:ahLst/>
              <a:cxnLst/>
              <a:rect l="l" t="t" r="r" b="b"/>
              <a:pathLst>
                <a:path w="424" h="706" extrusionOk="0">
                  <a:moveTo>
                    <a:pt x="418" y="313"/>
                  </a:moveTo>
                  <a:cubicBezTo>
                    <a:pt x="399" y="101"/>
                    <a:pt x="298" y="59"/>
                    <a:pt x="298" y="59"/>
                  </a:cubicBezTo>
                  <a:cubicBezTo>
                    <a:pt x="298" y="59"/>
                    <a:pt x="201" y="0"/>
                    <a:pt x="98" y="75"/>
                  </a:cubicBezTo>
                  <a:cubicBezTo>
                    <a:pt x="32" y="135"/>
                    <a:pt x="16" y="228"/>
                    <a:pt x="6" y="317"/>
                  </a:cubicBezTo>
                  <a:cubicBezTo>
                    <a:pt x="0" y="362"/>
                    <a:pt x="71" y="362"/>
                    <a:pt x="77" y="317"/>
                  </a:cubicBezTo>
                  <a:cubicBezTo>
                    <a:pt x="83" y="264"/>
                    <a:pt x="92" y="210"/>
                    <a:pt x="118" y="165"/>
                  </a:cubicBezTo>
                  <a:cubicBezTo>
                    <a:pt x="118" y="216"/>
                    <a:pt x="118" y="216"/>
                    <a:pt x="118" y="216"/>
                  </a:cubicBezTo>
                  <a:cubicBezTo>
                    <a:pt x="118" y="463"/>
                    <a:pt x="118" y="463"/>
                    <a:pt x="118" y="463"/>
                  </a:cubicBezTo>
                  <a:cubicBezTo>
                    <a:pt x="118" y="660"/>
                    <a:pt x="118" y="660"/>
                    <a:pt x="118" y="660"/>
                  </a:cubicBezTo>
                  <a:cubicBezTo>
                    <a:pt x="118" y="681"/>
                    <a:pt x="133" y="698"/>
                    <a:pt x="155" y="698"/>
                  </a:cubicBezTo>
                  <a:cubicBezTo>
                    <a:pt x="177" y="698"/>
                    <a:pt x="194" y="681"/>
                    <a:pt x="194" y="660"/>
                  </a:cubicBezTo>
                  <a:cubicBezTo>
                    <a:pt x="194" y="379"/>
                    <a:pt x="194" y="379"/>
                    <a:pt x="194" y="379"/>
                  </a:cubicBezTo>
                  <a:cubicBezTo>
                    <a:pt x="229" y="379"/>
                    <a:pt x="229" y="379"/>
                    <a:pt x="229" y="379"/>
                  </a:cubicBezTo>
                  <a:cubicBezTo>
                    <a:pt x="229" y="661"/>
                    <a:pt x="229" y="661"/>
                    <a:pt x="229" y="661"/>
                  </a:cubicBezTo>
                  <a:cubicBezTo>
                    <a:pt x="229" y="706"/>
                    <a:pt x="300" y="706"/>
                    <a:pt x="300" y="661"/>
                  </a:cubicBezTo>
                  <a:cubicBezTo>
                    <a:pt x="300" y="463"/>
                    <a:pt x="300" y="463"/>
                    <a:pt x="300" y="463"/>
                  </a:cubicBezTo>
                  <a:cubicBezTo>
                    <a:pt x="303" y="215"/>
                    <a:pt x="303" y="215"/>
                    <a:pt x="303" y="215"/>
                  </a:cubicBezTo>
                  <a:cubicBezTo>
                    <a:pt x="303" y="192"/>
                    <a:pt x="303" y="171"/>
                    <a:pt x="303" y="156"/>
                  </a:cubicBezTo>
                  <a:cubicBezTo>
                    <a:pt x="331" y="202"/>
                    <a:pt x="341" y="258"/>
                    <a:pt x="347" y="313"/>
                  </a:cubicBezTo>
                  <a:cubicBezTo>
                    <a:pt x="353" y="357"/>
                    <a:pt x="424" y="358"/>
                    <a:pt x="418" y="313"/>
                  </a:cubicBezTo>
                  <a:close/>
                  <a:moveTo>
                    <a:pt x="418" y="313"/>
                  </a:moveTo>
                  <a:cubicBezTo>
                    <a:pt x="418" y="313"/>
                    <a:pt x="418" y="313"/>
                    <a:pt x="418" y="313"/>
                  </a:cubicBezTo>
                </a:path>
              </a:pathLst>
            </a:custGeom>
            <a:solidFill>
              <a:srgbClr val="7F7F7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grpSp>
        <p:nvGrpSpPr>
          <p:cNvPr id="245" name="Google Shape;245;p20"/>
          <p:cNvGrpSpPr/>
          <p:nvPr/>
        </p:nvGrpSpPr>
        <p:grpSpPr>
          <a:xfrm>
            <a:off x="4130930" y="3521787"/>
            <a:ext cx="604875" cy="1129223"/>
            <a:chOff x="7502525" y="2014538"/>
            <a:chExt cx="1049338" cy="1958975"/>
          </a:xfrm>
        </p:grpSpPr>
        <p:sp>
          <p:nvSpPr>
            <p:cNvPr id="246" name="Google Shape;246;p20"/>
            <p:cNvSpPr/>
            <p:nvPr/>
          </p:nvSpPr>
          <p:spPr>
            <a:xfrm>
              <a:off x="7861300" y="2014538"/>
              <a:ext cx="331788" cy="319087"/>
            </a:xfrm>
            <a:custGeom>
              <a:avLst/>
              <a:gdLst/>
              <a:ahLst/>
              <a:cxnLst/>
              <a:rect l="l" t="t" r="r" b="b"/>
              <a:pathLst>
                <a:path w="134" h="134" extrusionOk="0">
                  <a:moveTo>
                    <a:pt x="134" y="67"/>
                  </a:moveTo>
                  <a:cubicBezTo>
                    <a:pt x="134" y="104"/>
                    <a:pt x="104" y="134"/>
                    <a:pt x="67" y="134"/>
                  </a:cubicBezTo>
                  <a:cubicBezTo>
                    <a:pt x="30" y="134"/>
                    <a:pt x="0" y="104"/>
                    <a:pt x="0" y="67"/>
                  </a:cubicBezTo>
                  <a:cubicBezTo>
                    <a:pt x="0" y="30"/>
                    <a:pt x="30" y="0"/>
                    <a:pt x="67" y="0"/>
                  </a:cubicBezTo>
                  <a:cubicBezTo>
                    <a:pt x="104" y="0"/>
                    <a:pt x="134" y="30"/>
                    <a:pt x="134" y="67"/>
                  </a:cubicBezTo>
                  <a:close/>
                  <a:moveTo>
                    <a:pt x="134" y="67"/>
                  </a:moveTo>
                  <a:cubicBezTo>
                    <a:pt x="134" y="67"/>
                    <a:pt x="134" y="67"/>
                    <a:pt x="134" y="67"/>
                  </a:cubicBezTo>
                </a:path>
              </a:pathLst>
            </a:custGeom>
            <a:solidFill>
              <a:srgbClr val="A5A5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47" name="Google Shape;247;p20"/>
            <p:cNvSpPr/>
            <p:nvPr/>
          </p:nvSpPr>
          <p:spPr>
            <a:xfrm>
              <a:off x="7502525" y="2290763"/>
              <a:ext cx="1049338" cy="1682750"/>
            </a:xfrm>
            <a:custGeom>
              <a:avLst/>
              <a:gdLst/>
              <a:ahLst/>
              <a:cxnLst/>
              <a:rect l="l" t="t" r="r" b="b"/>
              <a:pathLst>
                <a:path w="424" h="706" extrusionOk="0">
                  <a:moveTo>
                    <a:pt x="418" y="313"/>
                  </a:moveTo>
                  <a:cubicBezTo>
                    <a:pt x="399" y="101"/>
                    <a:pt x="298" y="59"/>
                    <a:pt x="298" y="59"/>
                  </a:cubicBezTo>
                  <a:cubicBezTo>
                    <a:pt x="298" y="59"/>
                    <a:pt x="201" y="0"/>
                    <a:pt x="98" y="75"/>
                  </a:cubicBezTo>
                  <a:cubicBezTo>
                    <a:pt x="32" y="135"/>
                    <a:pt x="16" y="228"/>
                    <a:pt x="6" y="317"/>
                  </a:cubicBezTo>
                  <a:cubicBezTo>
                    <a:pt x="0" y="362"/>
                    <a:pt x="71" y="362"/>
                    <a:pt x="77" y="317"/>
                  </a:cubicBezTo>
                  <a:cubicBezTo>
                    <a:pt x="83" y="264"/>
                    <a:pt x="92" y="210"/>
                    <a:pt x="118" y="165"/>
                  </a:cubicBezTo>
                  <a:cubicBezTo>
                    <a:pt x="118" y="216"/>
                    <a:pt x="118" y="216"/>
                    <a:pt x="118" y="216"/>
                  </a:cubicBezTo>
                  <a:cubicBezTo>
                    <a:pt x="118" y="463"/>
                    <a:pt x="118" y="463"/>
                    <a:pt x="118" y="463"/>
                  </a:cubicBezTo>
                  <a:cubicBezTo>
                    <a:pt x="118" y="660"/>
                    <a:pt x="118" y="660"/>
                    <a:pt x="118" y="660"/>
                  </a:cubicBezTo>
                  <a:cubicBezTo>
                    <a:pt x="118" y="681"/>
                    <a:pt x="133" y="698"/>
                    <a:pt x="155" y="698"/>
                  </a:cubicBezTo>
                  <a:cubicBezTo>
                    <a:pt x="177" y="698"/>
                    <a:pt x="194" y="681"/>
                    <a:pt x="194" y="660"/>
                  </a:cubicBezTo>
                  <a:cubicBezTo>
                    <a:pt x="194" y="379"/>
                    <a:pt x="194" y="379"/>
                    <a:pt x="194" y="379"/>
                  </a:cubicBezTo>
                  <a:cubicBezTo>
                    <a:pt x="229" y="379"/>
                    <a:pt x="229" y="379"/>
                    <a:pt x="229" y="379"/>
                  </a:cubicBezTo>
                  <a:cubicBezTo>
                    <a:pt x="229" y="661"/>
                    <a:pt x="229" y="661"/>
                    <a:pt x="229" y="661"/>
                  </a:cubicBezTo>
                  <a:cubicBezTo>
                    <a:pt x="229" y="706"/>
                    <a:pt x="300" y="706"/>
                    <a:pt x="300" y="661"/>
                  </a:cubicBezTo>
                  <a:cubicBezTo>
                    <a:pt x="300" y="463"/>
                    <a:pt x="300" y="463"/>
                    <a:pt x="300" y="463"/>
                  </a:cubicBezTo>
                  <a:cubicBezTo>
                    <a:pt x="303" y="215"/>
                    <a:pt x="303" y="215"/>
                    <a:pt x="303" y="215"/>
                  </a:cubicBezTo>
                  <a:cubicBezTo>
                    <a:pt x="303" y="192"/>
                    <a:pt x="303" y="171"/>
                    <a:pt x="303" y="156"/>
                  </a:cubicBezTo>
                  <a:cubicBezTo>
                    <a:pt x="331" y="202"/>
                    <a:pt x="341" y="258"/>
                    <a:pt x="347" y="313"/>
                  </a:cubicBezTo>
                  <a:cubicBezTo>
                    <a:pt x="353" y="357"/>
                    <a:pt x="424" y="358"/>
                    <a:pt x="418" y="313"/>
                  </a:cubicBezTo>
                  <a:close/>
                  <a:moveTo>
                    <a:pt x="418" y="313"/>
                  </a:moveTo>
                  <a:cubicBezTo>
                    <a:pt x="418" y="313"/>
                    <a:pt x="418" y="313"/>
                    <a:pt x="418" y="313"/>
                  </a:cubicBezTo>
                </a:path>
              </a:pathLst>
            </a:custGeom>
            <a:solidFill>
              <a:srgbClr val="A5A5A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grpSp>
        <p:nvGrpSpPr>
          <p:cNvPr id="248" name="Google Shape;248;p20"/>
          <p:cNvGrpSpPr/>
          <p:nvPr/>
        </p:nvGrpSpPr>
        <p:grpSpPr>
          <a:xfrm>
            <a:off x="2716387" y="3521787"/>
            <a:ext cx="604875" cy="1129223"/>
            <a:chOff x="7502525" y="2014538"/>
            <a:chExt cx="1049338" cy="1958975"/>
          </a:xfrm>
        </p:grpSpPr>
        <p:sp>
          <p:nvSpPr>
            <p:cNvPr id="249" name="Google Shape;249;p20"/>
            <p:cNvSpPr/>
            <p:nvPr/>
          </p:nvSpPr>
          <p:spPr>
            <a:xfrm>
              <a:off x="7861300" y="2014538"/>
              <a:ext cx="331788" cy="319087"/>
            </a:xfrm>
            <a:custGeom>
              <a:avLst/>
              <a:gdLst/>
              <a:ahLst/>
              <a:cxnLst/>
              <a:rect l="l" t="t" r="r" b="b"/>
              <a:pathLst>
                <a:path w="134" h="134" extrusionOk="0">
                  <a:moveTo>
                    <a:pt x="134" y="67"/>
                  </a:moveTo>
                  <a:cubicBezTo>
                    <a:pt x="134" y="104"/>
                    <a:pt x="104" y="134"/>
                    <a:pt x="67" y="134"/>
                  </a:cubicBezTo>
                  <a:cubicBezTo>
                    <a:pt x="30" y="134"/>
                    <a:pt x="0" y="104"/>
                    <a:pt x="0" y="67"/>
                  </a:cubicBezTo>
                  <a:cubicBezTo>
                    <a:pt x="0" y="30"/>
                    <a:pt x="30" y="0"/>
                    <a:pt x="67" y="0"/>
                  </a:cubicBezTo>
                  <a:cubicBezTo>
                    <a:pt x="104" y="0"/>
                    <a:pt x="134" y="30"/>
                    <a:pt x="134" y="67"/>
                  </a:cubicBezTo>
                  <a:close/>
                  <a:moveTo>
                    <a:pt x="134" y="67"/>
                  </a:moveTo>
                  <a:cubicBezTo>
                    <a:pt x="134" y="67"/>
                    <a:pt x="134" y="67"/>
                    <a:pt x="134" y="67"/>
                  </a:cubicBezTo>
                </a:path>
              </a:pathLst>
            </a:custGeom>
            <a:solidFill>
              <a:srgbClr val="668D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0" name="Google Shape;250;p20"/>
            <p:cNvSpPr/>
            <p:nvPr/>
          </p:nvSpPr>
          <p:spPr>
            <a:xfrm>
              <a:off x="7502525" y="2290763"/>
              <a:ext cx="1049338" cy="1682750"/>
            </a:xfrm>
            <a:custGeom>
              <a:avLst/>
              <a:gdLst/>
              <a:ahLst/>
              <a:cxnLst/>
              <a:rect l="l" t="t" r="r" b="b"/>
              <a:pathLst>
                <a:path w="424" h="706" extrusionOk="0">
                  <a:moveTo>
                    <a:pt x="418" y="313"/>
                  </a:moveTo>
                  <a:cubicBezTo>
                    <a:pt x="399" y="101"/>
                    <a:pt x="298" y="59"/>
                    <a:pt x="298" y="59"/>
                  </a:cubicBezTo>
                  <a:cubicBezTo>
                    <a:pt x="298" y="59"/>
                    <a:pt x="201" y="0"/>
                    <a:pt x="98" y="75"/>
                  </a:cubicBezTo>
                  <a:cubicBezTo>
                    <a:pt x="32" y="135"/>
                    <a:pt x="16" y="228"/>
                    <a:pt x="6" y="317"/>
                  </a:cubicBezTo>
                  <a:cubicBezTo>
                    <a:pt x="0" y="362"/>
                    <a:pt x="71" y="362"/>
                    <a:pt x="77" y="317"/>
                  </a:cubicBezTo>
                  <a:cubicBezTo>
                    <a:pt x="83" y="264"/>
                    <a:pt x="92" y="210"/>
                    <a:pt x="118" y="165"/>
                  </a:cubicBezTo>
                  <a:cubicBezTo>
                    <a:pt x="118" y="216"/>
                    <a:pt x="118" y="216"/>
                    <a:pt x="118" y="216"/>
                  </a:cubicBezTo>
                  <a:cubicBezTo>
                    <a:pt x="118" y="463"/>
                    <a:pt x="118" y="463"/>
                    <a:pt x="118" y="463"/>
                  </a:cubicBezTo>
                  <a:cubicBezTo>
                    <a:pt x="118" y="660"/>
                    <a:pt x="118" y="660"/>
                    <a:pt x="118" y="660"/>
                  </a:cubicBezTo>
                  <a:cubicBezTo>
                    <a:pt x="118" y="681"/>
                    <a:pt x="133" y="698"/>
                    <a:pt x="155" y="698"/>
                  </a:cubicBezTo>
                  <a:cubicBezTo>
                    <a:pt x="177" y="698"/>
                    <a:pt x="194" y="681"/>
                    <a:pt x="194" y="660"/>
                  </a:cubicBezTo>
                  <a:cubicBezTo>
                    <a:pt x="194" y="379"/>
                    <a:pt x="194" y="379"/>
                    <a:pt x="194" y="379"/>
                  </a:cubicBezTo>
                  <a:cubicBezTo>
                    <a:pt x="229" y="379"/>
                    <a:pt x="229" y="379"/>
                    <a:pt x="229" y="379"/>
                  </a:cubicBezTo>
                  <a:cubicBezTo>
                    <a:pt x="229" y="661"/>
                    <a:pt x="229" y="661"/>
                    <a:pt x="229" y="661"/>
                  </a:cubicBezTo>
                  <a:cubicBezTo>
                    <a:pt x="229" y="706"/>
                    <a:pt x="300" y="706"/>
                    <a:pt x="300" y="661"/>
                  </a:cubicBezTo>
                  <a:cubicBezTo>
                    <a:pt x="300" y="463"/>
                    <a:pt x="300" y="463"/>
                    <a:pt x="300" y="463"/>
                  </a:cubicBezTo>
                  <a:cubicBezTo>
                    <a:pt x="303" y="215"/>
                    <a:pt x="303" y="215"/>
                    <a:pt x="303" y="215"/>
                  </a:cubicBezTo>
                  <a:cubicBezTo>
                    <a:pt x="303" y="192"/>
                    <a:pt x="303" y="171"/>
                    <a:pt x="303" y="156"/>
                  </a:cubicBezTo>
                  <a:cubicBezTo>
                    <a:pt x="331" y="202"/>
                    <a:pt x="341" y="258"/>
                    <a:pt x="347" y="313"/>
                  </a:cubicBezTo>
                  <a:cubicBezTo>
                    <a:pt x="353" y="357"/>
                    <a:pt x="424" y="358"/>
                    <a:pt x="418" y="313"/>
                  </a:cubicBezTo>
                  <a:close/>
                  <a:moveTo>
                    <a:pt x="418" y="313"/>
                  </a:moveTo>
                  <a:cubicBezTo>
                    <a:pt x="418" y="313"/>
                    <a:pt x="418" y="313"/>
                    <a:pt x="418" y="313"/>
                  </a:cubicBezTo>
                </a:path>
              </a:pathLst>
            </a:custGeom>
            <a:solidFill>
              <a:srgbClr val="668DA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grpSp>
        <p:nvGrpSpPr>
          <p:cNvPr id="251" name="Google Shape;251;p20"/>
          <p:cNvGrpSpPr/>
          <p:nvPr/>
        </p:nvGrpSpPr>
        <p:grpSpPr>
          <a:xfrm>
            <a:off x="1682610" y="3327551"/>
            <a:ext cx="708919" cy="1323459"/>
            <a:chOff x="7502525" y="2014538"/>
            <a:chExt cx="1049338" cy="1958975"/>
          </a:xfrm>
        </p:grpSpPr>
        <p:sp>
          <p:nvSpPr>
            <p:cNvPr id="252" name="Google Shape;252;p20"/>
            <p:cNvSpPr/>
            <p:nvPr/>
          </p:nvSpPr>
          <p:spPr>
            <a:xfrm>
              <a:off x="7861300" y="2014538"/>
              <a:ext cx="331788" cy="319087"/>
            </a:xfrm>
            <a:custGeom>
              <a:avLst/>
              <a:gdLst/>
              <a:ahLst/>
              <a:cxnLst/>
              <a:rect l="l" t="t" r="r" b="b"/>
              <a:pathLst>
                <a:path w="134" h="134" extrusionOk="0">
                  <a:moveTo>
                    <a:pt x="134" y="67"/>
                  </a:moveTo>
                  <a:cubicBezTo>
                    <a:pt x="134" y="104"/>
                    <a:pt x="104" y="134"/>
                    <a:pt x="67" y="134"/>
                  </a:cubicBezTo>
                  <a:cubicBezTo>
                    <a:pt x="30" y="134"/>
                    <a:pt x="0" y="104"/>
                    <a:pt x="0" y="67"/>
                  </a:cubicBezTo>
                  <a:cubicBezTo>
                    <a:pt x="0" y="30"/>
                    <a:pt x="30" y="0"/>
                    <a:pt x="67" y="0"/>
                  </a:cubicBezTo>
                  <a:cubicBezTo>
                    <a:pt x="104" y="0"/>
                    <a:pt x="134" y="30"/>
                    <a:pt x="134" y="67"/>
                  </a:cubicBezTo>
                  <a:close/>
                  <a:moveTo>
                    <a:pt x="134" y="67"/>
                  </a:moveTo>
                  <a:cubicBezTo>
                    <a:pt x="134" y="67"/>
                    <a:pt x="134" y="67"/>
                    <a:pt x="134" y="67"/>
                  </a:cubicBezTo>
                </a:path>
              </a:pathLst>
            </a:custGeom>
            <a:solidFill>
              <a:srgbClr val="3A6C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3" name="Google Shape;253;p20"/>
            <p:cNvSpPr/>
            <p:nvPr/>
          </p:nvSpPr>
          <p:spPr>
            <a:xfrm>
              <a:off x="7502525" y="2290763"/>
              <a:ext cx="1049338" cy="1682750"/>
            </a:xfrm>
            <a:custGeom>
              <a:avLst/>
              <a:gdLst/>
              <a:ahLst/>
              <a:cxnLst/>
              <a:rect l="l" t="t" r="r" b="b"/>
              <a:pathLst>
                <a:path w="424" h="706" extrusionOk="0">
                  <a:moveTo>
                    <a:pt x="418" y="313"/>
                  </a:moveTo>
                  <a:cubicBezTo>
                    <a:pt x="399" y="101"/>
                    <a:pt x="298" y="59"/>
                    <a:pt x="298" y="59"/>
                  </a:cubicBezTo>
                  <a:cubicBezTo>
                    <a:pt x="298" y="59"/>
                    <a:pt x="201" y="0"/>
                    <a:pt x="98" y="75"/>
                  </a:cubicBezTo>
                  <a:cubicBezTo>
                    <a:pt x="32" y="135"/>
                    <a:pt x="16" y="228"/>
                    <a:pt x="6" y="317"/>
                  </a:cubicBezTo>
                  <a:cubicBezTo>
                    <a:pt x="0" y="362"/>
                    <a:pt x="71" y="362"/>
                    <a:pt x="77" y="317"/>
                  </a:cubicBezTo>
                  <a:cubicBezTo>
                    <a:pt x="83" y="264"/>
                    <a:pt x="92" y="210"/>
                    <a:pt x="118" y="165"/>
                  </a:cubicBezTo>
                  <a:cubicBezTo>
                    <a:pt x="118" y="216"/>
                    <a:pt x="118" y="216"/>
                    <a:pt x="118" y="216"/>
                  </a:cubicBezTo>
                  <a:cubicBezTo>
                    <a:pt x="118" y="463"/>
                    <a:pt x="118" y="463"/>
                    <a:pt x="118" y="463"/>
                  </a:cubicBezTo>
                  <a:cubicBezTo>
                    <a:pt x="118" y="660"/>
                    <a:pt x="118" y="660"/>
                    <a:pt x="118" y="660"/>
                  </a:cubicBezTo>
                  <a:cubicBezTo>
                    <a:pt x="118" y="681"/>
                    <a:pt x="133" y="698"/>
                    <a:pt x="155" y="698"/>
                  </a:cubicBezTo>
                  <a:cubicBezTo>
                    <a:pt x="177" y="698"/>
                    <a:pt x="194" y="681"/>
                    <a:pt x="194" y="660"/>
                  </a:cubicBezTo>
                  <a:cubicBezTo>
                    <a:pt x="194" y="379"/>
                    <a:pt x="194" y="379"/>
                    <a:pt x="194" y="379"/>
                  </a:cubicBezTo>
                  <a:cubicBezTo>
                    <a:pt x="229" y="379"/>
                    <a:pt x="229" y="379"/>
                    <a:pt x="229" y="379"/>
                  </a:cubicBezTo>
                  <a:cubicBezTo>
                    <a:pt x="229" y="661"/>
                    <a:pt x="229" y="661"/>
                    <a:pt x="229" y="661"/>
                  </a:cubicBezTo>
                  <a:cubicBezTo>
                    <a:pt x="229" y="706"/>
                    <a:pt x="300" y="706"/>
                    <a:pt x="300" y="661"/>
                  </a:cubicBezTo>
                  <a:cubicBezTo>
                    <a:pt x="300" y="463"/>
                    <a:pt x="300" y="463"/>
                    <a:pt x="300" y="463"/>
                  </a:cubicBezTo>
                  <a:cubicBezTo>
                    <a:pt x="303" y="215"/>
                    <a:pt x="303" y="215"/>
                    <a:pt x="303" y="215"/>
                  </a:cubicBezTo>
                  <a:cubicBezTo>
                    <a:pt x="303" y="192"/>
                    <a:pt x="303" y="171"/>
                    <a:pt x="303" y="156"/>
                  </a:cubicBezTo>
                  <a:cubicBezTo>
                    <a:pt x="331" y="202"/>
                    <a:pt x="341" y="258"/>
                    <a:pt x="347" y="313"/>
                  </a:cubicBezTo>
                  <a:cubicBezTo>
                    <a:pt x="353" y="357"/>
                    <a:pt x="424" y="358"/>
                    <a:pt x="418" y="313"/>
                  </a:cubicBezTo>
                  <a:close/>
                  <a:moveTo>
                    <a:pt x="418" y="313"/>
                  </a:moveTo>
                  <a:cubicBezTo>
                    <a:pt x="418" y="313"/>
                    <a:pt x="418" y="313"/>
                    <a:pt x="418" y="313"/>
                  </a:cubicBezTo>
                </a:path>
              </a:pathLst>
            </a:custGeom>
            <a:solidFill>
              <a:srgbClr val="3A6C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grpSp>
        <p:nvGrpSpPr>
          <p:cNvPr id="254" name="Google Shape;254;p20"/>
          <p:cNvGrpSpPr/>
          <p:nvPr/>
        </p:nvGrpSpPr>
        <p:grpSpPr>
          <a:xfrm>
            <a:off x="555648" y="3153589"/>
            <a:ext cx="802102" cy="1497420"/>
            <a:chOff x="7502525" y="2014538"/>
            <a:chExt cx="1049338" cy="1958975"/>
          </a:xfrm>
        </p:grpSpPr>
        <p:sp>
          <p:nvSpPr>
            <p:cNvPr id="255" name="Google Shape;255;p20"/>
            <p:cNvSpPr/>
            <p:nvPr/>
          </p:nvSpPr>
          <p:spPr>
            <a:xfrm>
              <a:off x="7861300" y="2014538"/>
              <a:ext cx="331788" cy="319087"/>
            </a:xfrm>
            <a:custGeom>
              <a:avLst/>
              <a:gdLst/>
              <a:ahLst/>
              <a:cxnLst/>
              <a:rect l="l" t="t" r="r" b="b"/>
              <a:pathLst>
                <a:path w="134" h="134" extrusionOk="0">
                  <a:moveTo>
                    <a:pt x="134" y="67"/>
                  </a:moveTo>
                  <a:cubicBezTo>
                    <a:pt x="134" y="104"/>
                    <a:pt x="104" y="134"/>
                    <a:pt x="67" y="134"/>
                  </a:cubicBezTo>
                  <a:cubicBezTo>
                    <a:pt x="30" y="134"/>
                    <a:pt x="0" y="104"/>
                    <a:pt x="0" y="67"/>
                  </a:cubicBezTo>
                  <a:cubicBezTo>
                    <a:pt x="0" y="30"/>
                    <a:pt x="30" y="0"/>
                    <a:pt x="67" y="0"/>
                  </a:cubicBezTo>
                  <a:cubicBezTo>
                    <a:pt x="104" y="0"/>
                    <a:pt x="134" y="30"/>
                    <a:pt x="134" y="67"/>
                  </a:cubicBezTo>
                  <a:close/>
                  <a:moveTo>
                    <a:pt x="134" y="67"/>
                  </a:moveTo>
                  <a:cubicBezTo>
                    <a:pt x="134" y="67"/>
                    <a:pt x="134" y="67"/>
                    <a:pt x="134" y="67"/>
                  </a:cubicBezTo>
                </a:path>
              </a:pathLst>
            </a:custGeom>
            <a:solidFill>
              <a:srgbClr val="24536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256" name="Google Shape;256;p20"/>
            <p:cNvSpPr/>
            <p:nvPr/>
          </p:nvSpPr>
          <p:spPr>
            <a:xfrm>
              <a:off x="7502525" y="2290763"/>
              <a:ext cx="1049338" cy="1682750"/>
            </a:xfrm>
            <a:custGeom>
              <a:avLst/>
              <a:gdLst/>
              <a:ahLst/>
              <a:cxnLst/>
              <a:rect l="l" t="t" r="r" b="b"/>
              <a:pathLst>
                <a:path w="424" h="706" extrusionOk="0">
                  <a:moveTo>
                    <a:pt x="418" y="313"/>
                  </a:moveTo>
                  <a:cubicBezTo>
                    <a:pt x="399" y="101"/>
                    <a:pt x="298" y="59"/>
                    <a:pt x="298" y="59"/>
                  </a:cubicBezTo>
                  <a:cubicBezTo>
                    <a:pt x="298" y="59"/>
                    <a:pt x="201" y="0"/>
                    <a:pt x="98" y="75"/>
                  </a:cubicBezTo>
                  <a:cubicBezTo>
                    <a:pt x="32" y="135"/>
                    <a:pt x="16" y="228"/>
                    <a:pt x="6" y="317"/>
                  </a:cubicBezTo>
                  <a:cubicBezTo>
                    <a:pt x="0" y="362"/>
                    <a:pt x="71" y="362"/>
                    <a:pt x="77" y="317"/>
                  </a:cubicBezTo>
                  <a:cubicBezTo>
                    <a:pt x="83" y="264"/>
                    <a:pt x="92" y="210"/>
                    <a:pt x="118" y="165"/>
                  </a:cubicBezTo>
                  <a:cubicBezTo>
                    <a:pt x="118" y="216"/>
                    <a:pt x="118" y="216"/>
                    <a:pt x="118" y="216"/>
                  </a:cubicBezTo>
                  <a:cubicBezTo>
                    <a:pt x="118" y="463"/>
                    <a:pt x="118" y="463"/>
                    <a:pt x="118" y="463"/>
                  </a:cubicBezTo>
                  <a:cubicBezTo>
                    <a:pt x="118" y="660"/>
                    <a:pt x="118" y="660"/>
                    <a:pt x="118" y="660"/>
                  </a:cubicBezTo>
                  <a:cubicBezTo>
                    <a:pt x="118" y="681"/>
                    <a:pt x="133" y="698"/>
                    <a:pt x="155" y="698"/>
                  </a:cubicBezTo>
                  <a:cubicBezTo>
                    <a:pt x="177" y="698"/>
                    <a:pt x="194" y="681"/>
                    <a:pt x="194" y="660"/>
                  </a:cubicBezTo>
                  <a:cubicBezTo>
                    <a:pt x="194" y="379"/>
                    <a:pt x="194" y="379"/>
                    <a:pt x="194" y="379"/>
                  </a:cubicBezTo>
                  <a:cubicBezTo>
                    <a:pt x="229" y="379"/>
                    <a:pt x="229" y="379"/>
                    <a:pt x="229" y="379"/>
                  </a:cubicBezTo>
                  <a:cubicBezTo>
                    <a:pt x="229" y="661"/>
                    <a:pt x="229" y="661"/>
                    <a:pt x="229" y="661"/>
                  </a:cubicBezTo>
                  <a:cubicBezTo>
                    <a:pt x="229" y="706"/>
                    <a:pt x="300" y="706"/>
                    <a:pt x="300" y="661"/>
                  </a:cubicBezTo>
                  <a:cubicBezTo>
                    <a:pt x="300" y="463"/>
                    <a:pt x="300" y="463"/>
                    <a:pt x="300" y="463"/>
                  </a:cubicBezTo>
                  <a:cubicBezTo>
                    <a:pt x="303" y="215"/>
                    <a:pt x="303" y="215"/>
                    <a:pt x="303" y="215"/>
                  </a:cubicBezTo>
                  <a:cubicBezTo>
                    <a:pt x="303" y="192"/>
                    <a:pt x="303" y="171"/>
                    <a:pt x="303" y="156"/>
                  </a:cubicBezTo>
                  <a:cubicBezTo>
                    <a:pt x="331" y="202"/>
                    <a:pt x="341" y="258"/>
                    <a:pt x="347" y="313"/>
                  </a:cubicBezTo>
                  <a:cubicBezTo>
                    <a:pt x="353" y="357"/>
                    <a:pt x="424" y="358"/>
                    <a:pt x="418" y="313"/>
                  </a:cubicBezTo>
                  <a:close/>
                  <a:moveTo>
                    <a:pt x="418" y="313"/>
                  </a:moveTo>
                  <a:cubicBezTo>
                    <a:pt x="418" y="313"/>
                    <a:pt x="418" y="313"/>
                    <a:pt x="418" y="313"/>
                  </a:cubicBezTo>
                </a:path>
              </a:pathLst>
            </a:custGeom>
            <a:solidFill>
              <a:srgbClr val="24536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grpSp>
      <p:sp>
        <p:nvSpPr>
          <p:cNvPr id="257" name="Google Shape;257;p20"/>
          <p:cNvSpPr txBox="1"/>
          <p:nvPr/>
        </p:nvSpPr>
        <p:spPr>
          <a:xfrm>
            <a:off x="3772128" y="5649080"/>
            <a:ext cx="1478974" cy="42671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Font typeface="Twentieth Century"/>
              <a:buNone/>
            </a:pPr>
            <a:endParaRPr sz="1100" b="1" i="0" u="none" strike="noStrike" cap="none">
              <a:solidFill>
                <a:schemeClr val="lt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21"/>
          <p:cNvGrpSpPr/>
          <p:nvPr/>
        </p:nvGrpSpPr>
        <p:grpSpPr>
          <a:xfrm>
            <a:off x="1101248" y="1504"/>
            <a:ext cx="6941502" cy="6854990"/>
            <a:chOff x="1101248" y="1504"/>
            <a:chExt cx="6941502" cy="6854990"/>
          </a:xfrm>
        </p:grpSpPr>
        <p:sp>
          <p:nvSpPr>
            <p:cNvPr id="263" name="Google Shape;263;p21"/>
            <p:cNvSpPr/>
            <p:nvPr/>
          </p:nvSpPr>
          <p:spPr>
            <a:xfrm>
              <a:off x="1635948" y="580127"/>
              <a:ext cx="5872103" cy="5872103"/>
            </a:xfrm>
            <a:prstGeom prst="blockArc">
              <a:avLst>
                <a:gd name="adj1" fmla="val 13800000"/>
                <a:gd name="adj2" fmla="val 16200000"/>
                <a:gd name="adj3" fmla="val 3058"/>
              </a:avLst>
            </a:prstGeom>
            <a:solidFill>
              <a:srgbClr val="49AC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1"/>
            <p:cNvSpPr/>
            <p:nvPr/>
          </p:nvSpPr>
          <p:spPr>
            <a:xfrm>
              <a:off x="1635948" y="580127"/>
              <a:ext cx="5872103" cy="5872103"/>
            </a:xfrm>
            <a:prstGeom prst="blockArc">
              <a:avLst>
                <a:gd name="adj1" fmla="val 11400000"/>
                <a:gd name="adj2" fmla="val 13800000"/>
                <a:gd name="adj3" fmla="val 305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1"/>
            <p:cNvSpPr/>
            <p:nvPr/>
          </p:nvSpPr>
          <p:spPr>
            <a:xfrm>
              <a:off x="1635948" y="580127"/>
              <a:ext cx="5872103" cy="5872103"/>
            </a:xfrm>
            <a:prstGeom prst="blockArc">
              <a:avLst>
                <a:gd name="adj1" fmla="val 9000000"/>
                <a:gd name="adj2" fmla="val 11400000"/>
                <a:gd name="adj3" fmla="val 3058"/>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1"/>
            <p:cNvSpPr/>
            <p:nvPr/>
          </p:nvSpPr>
          <p:spPr>
            <a:xfrm>
              <a:off x="1635948" y="580127"/>
              <a:ext cx="5872103" cy="5872103"/>
            </a:xfrm>
            <a:prstGeom prst="blockArc">
              <a:avLst>
                <a:gd name="adj1" fmla="val 6600000"/>
                <a:gd name="adj2" fmla="val 9000000"/>
                <a:gd name="adj3" fmla="val 3058"/>
              </a:avLst>
            </a:prstGeom>
            <a:solidFill>
              <a:srgbClr val="BF50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1"/>
            <p:cNvSpPr/>
            <p:nvPr/>
          </p:nvSpPr>
          <p:spPr>
            <a:xfrm>
              <a:off x="1635948" y="580127"/>
              <a:ext cx="5872103" cy="5872103"/>
            </a:xfrm>
            <a:prstGeom prst="blockArc">
              <a:avLst>
                <a:gd name="adj1" fmla="val 4200000"/>
                <a:gd name="adj2" fmla="val 6600000"/>
                <a:gd name="adj3" fmla="val 3058"/>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1"/>
            <p:cNvSpPr/>
            <p:nvPr/>
          </p:nvSpPr>
          <p:spPr>
            <a:xfrm>
              <a:off x="1635948" y="580127"/>
              <a:ext cx="5872103" cy="5872103"/>
            </a:xfrm>
            <a:prstGeom prst="blockArc">
              <a:avLst>
                <a:gd name="adj1" fmla="val 1800000"/>
                <a:gd name="adj2" fmla="val 4200000"/>
                <a:gd name="adj3" fmla="val 3058"/>
              </a:avLst>
            </a:prstGeom>
            <a:solidFill>
              <a:srgbClr val="49AC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1"/>
            <p:cNvSpPr/>
            <p:nvPr/>
          </p:nvSpPr>
          <p:spPr>
            <a:xfrm>
              <a:off x="1635948" y="580127"/>
              <a:ext cx="5872103" cy="5872103"/>
            </a:xfrm>
            <a:prstGeom prst="blockArc">
              <a:avLst>
                <a:gd name="adj1" fmla="val 21000000"/>
                <a:gd name="adj2" fmla="val 1800000"/>
                <a:gd name="adj3" fmla="val 3058"/>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1"/>
            <p:cNvSpPr/>
            <p:nvPr/>
          </p:nvSpPr>
          <p:spPr>
            <a:xfrm>
              <a:off x="1635948" y="580127"/>
              <a:ext cx="5872103" cy="5872103"/>
            </a:xfrm>
            <a:prstGeom prst="blockArc">
              <a:avLst>
                <a:gd name="adj1" fmla="val 18600000"/>
                <a:gd name="adj2" fmla="val 21000000"/>
                <a:gd name="adj3" fmla="val 3058"/>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1"/>
            <p:cNvSpPr/>
            <p:nvPr/>
          </p:nvSpPr>
          <p:spPr>
            <a:xfrm>
              <a:off x="1635948" y="580127"/>
              <a:ext cx="5872103" cy="5872103"/>
            </a:xfrm>
            <a:prstGeom prst="blockArc">
              <a:avLst>
                <a:gd name="adj1" fmla="val 16200000"/>
                <a:gd name="adj2" fmla="val 18600000"/>
                <a:gd name="adj3" fmla="val 3058"/>
              </a:avLst>
            </a:prstGeom>
            <a:solidFill>
              <a:srgbClr val="BF50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1"/>
            <p:cNvSpPr/>
            <p:nvPr/>
          </p:nvSpPr>
          <p:spPr>
            <a:xfrm>
              <a:off x="3681263" y="2625442"/>
              <a:ext cx="1781472" cy="1781472"/>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1"/>
            <p:cNvSpPr txBox="1"/>
            <p:nvPr/>
          </p:nvSpPr>
          <p:spPr>
            <a:xfrm>
              <a:off x="3942154" y="2886333"/>
              <a:ext cx="1259690" cy="125969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lt1"/>
                </a:buClr>
                <a:buSzPts val="2800"/>
                <a:buFont typeface="Twentieth Century"/>
                <a:buNone/>
              </a:pPr>
              <a:r>
                <a:rPr lang="en-US" sz="2800" b="0" i="0" u="none" strike="noStrike" cap="none">
                  <a:solidFill>
                    <a:schemeClr val="lt1"/>
                  </a:solidFill>
                  <a:latin typeface="Twentieth Century"/>
                  <a:ea typeface="Twentieth Century"/>
                  <a:cs typeface="Twentieth Century"/>
                  <a:sym typeface="Twentieth Century"/>
                </a:rPr>
                <a:t>ignoring wife</a:t>
              </a:r>
              <a:endParaRPr sz="1400" b="0" i="0" u="none" strike="noStrike" cap="none">
                <a:solidFill>
                  <a:srgbClr val="000000"/>
                </a:solidFill>
                <a:latin typeface="Arial"/>
                <a:ea typeface="Arial"/>
                <a:cs typeface="Arial"/>
                <a:sym typeface="Arial"/>
              </a:endParaRPr>
            </a:p>
          </p:txBody>
        </p:sp>
        <p:sp>
          <p:nvSpPr>
            <p:cNvPr id="274" name="Google Shape;274;p21"/>
            <p:cNvSpPr/>
            <p:nvPr/>
          </p:nvSpPr>
          <p:spPr>
            <a:xfrm>
              <a:off x="3948484" y="1504"/>
              <a:ext cx="1247030" cy="1247030"/>
            </a:xfrm>
            <a:prstGeom prst="ellipse">
              <a:avLst/>
            </a:prstGeom>
            <a:solidFill>
              <a:srgbClr val="BF504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1"/>
            <p:cNvSpPr txBox="1"/>
            <p:nvPr/>
          </p:nvSpPr>
          <p:spPr>
            <a:xfrm>
              <a:off x="4131107" y="184127"/>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400" b="0" i="0" u="none" strike="noStrike" cap="none">
                  <a:solidFill>
                    <a:schemeClr val="lt1"/>
                  </a:solidFill>
                  <a:latin typeface="Twentieth Century"/>
                  <a:ea typeface="Twentieth Century"/>
                  <a:cs typeface="Twentieth Century"/>
                  <a:sym typeface="Twentieth Century"/>
                </a:rPr>
                <a:t>Was this a punishment? if so for what?</a:t>
              </a:r>
              <a:endParaRPr sz="1700" b="0" i="0" u="none" strike="noStrike" cap="none">
                <a:solidFill>
                  <a:srgbClr val="000000"/>
                </a:solidFill>
                <a:latin typeface="Arial"/>
                <a:ea typeface="Arial"/>
                <a:cs typeface="Arial"/>
                <a:sym typeface="Arial"/>
              </a:endParaRPr>
            </a:p>
          </p:txBody>
        </p:sp>
        <p:sp>
          <p:nvSpPr>
            <p:cNvPr id="276" name="Google Shape;276;p21"/>
            <p:cNvSpPr/>
            <p:nvPr/>
          </p:nvSpPr>
          <p:spPr>
            <a:xfrm>
              <a:off x="5806885" y="677907"/>
              <a:ext cx="1247030" cy="1247030"/>
            </a:xfrm>
            <a:prstGeom prst="ellipse">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1"/>
            <p:cNvSpPr txBox="1"/>
            <p:nvPr/>
          </p:nvSpPr>
          <p:spPr>
            <a:xfrm>
              <a:off x="5989508" y="860530"/>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500" b="0" i="0" u="none" strike="noStrike" cap="none">
                  <a:solidFill>
                    <a:schemeClr val="lt1"/>
                  </a:solidFill>
                  <a:latin typeface="Twentieth Century"/>
                  <a:ea typeface="Twentieth Century"/>
                  <a:cs typeface="Twentieth Century"/>
                  <a:sym typeface="Twentieth Century"/>
                </a:rPr>
                <a:t>How often  does this occur?</a:t>
              </a:r>
              <a:endParaRPr sz="1800" b="0" i="0" u="none" strike="noStrike" cap="none">
                <a:solidFill>
                  <a:srgbClr val="000000"/>
                </a:solidFill>
                <a:latin typeface="Arial"/>
                <a:ea typeface="Arial"/>
                <a:cs typeface="Arial"/>
                <a:sym typeface="Arial"/>
              </a:endParaRPr>
            </a:p>
          </p:txBody>
        </p:sp>
        <p:sp>
          <p:nvSpPr>
            <p:cNvPr id="278" name="Google Shape;278;p21"/>
            <p:cNvSpPr/>
            <p:nvPr/>
          </p:nvSpPr>
          <p:spPr>
            <a:xfrm>
              <a:off x="6795720" y="2390619"/>
              <a:ext cx="1247030" cy="1247030"/>
            </a:xfrm>
            <a:prstGeom prst="ellipse">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1"/>
            <p:cNvSpPr txBox="1"/>
            <p:nvPr/>
          </p:nvSpPr>
          <p:spPr>
            <a:xfrm>
              <a:off x="6978343" y="2573242"/>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600" b="0" i="0" u="none" strike="noStrike" cap="none">
                  <a:solidFill>
                    <a:schemeClr val="lt1"/>
                  </a:solidFill>
                  <a:latin typeface="Twentieth Century"/>
                  <a:ea typeface="Twentieth Century"/>
                  <a:cs typeface="Twentieth Century"/>
                  <a:sym typeface="Twentieth Century"/>
                </a:rPr>
                <a:t> For how long?</a:t>
              </a:r>
              <a:endParaRPr sz="1900" b="0" i="0" u="none" strike="noStrike" cap="none">
                <a:solidFill>
                  <a:srgbClr val="000000"/>
                </a:solidFill>
                <a:latin typeface="Arial"/>
                <a:ea typeface="Arial"/>
                <a:cs typeface="Arial"/>
                <a:sym typeface="Arial"/>
              </a:endParaRPr>
            </a:p>
          </p:txBody>
        </p:sp>
        <p:sp>
          <p:nvSpPr>
            <p:cNvPr id="280" name="Google Shape;280;p21"/>
            <p:cNvSpPr/>
            <p:nvPr/>
          </p:nvSpPr>
          <p:spPr>
            <a:xfrm>
              <a:off x="6452301" y="4338243"/>
              <a:ext cx="1247030" cy="1247030"/>
            </a:xfrm>
            <a:prstGeom prst="ellipse">
              <a:avLst/>
            </a:prstGeom>
            <a:solidFill>
              <a:srgbClr val="49ACC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1"/>
            <p:cNvSpPr txBox="1"/>
            <p:nvPr/>
          </p:nvSpPr>
          <p:spPr>
            <a:xfrm>
              <a:off x="6634924" y="4520866"/>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500" b="0" i="0" u="none" strike="noStrike" cap="none">
                  <a:solidFill>
                    <a:schemeClr val="lt1"/>
                  </a:solidFill>
                  <a:latin typeface="Twentieth Century"/>
                  <a:ea typeface="Twentieth Century"/>
                  <a:cs typeface="Twentieth Century"/>
                  <a:sym typeface="Twentieth Century"/>
                </a:rPr>
                <a:t>Does it accomplish something?</a:t>
              </a:r>
              <a:endParaRPr sz="1800" b="0" i="0" u="none" strike="noStrike" cap="none">
                <a:solidFill>
                  <a:srgbClr val="000000"/>
                </a:solidFill>
                <a:latin typeface="Arial"/>
                <a:ea typeface="Arial"/>
                <a:cs typeface="Arial"/>
                <a:sym typeface="Arial"/>
              </a:endParaRPr>
            </a:p>
          </p:txBody>
        </p:sp>
        <p:sp>
          <p:nvSpPr>
            <p:cNvPr id="282" name="Google Shape;282;p21"/>
            <p:cNvSpPr/>
            <p:nvPr/>
          </p:nvSpPr>
          <p:spPr>
            <a:xfrm>
              <a:off x="4937319" y="5609464"/>
              <a:ext cx="1247030" cy="1247030"/>
            </a:xfrm>
            <a:prstGeom prst="ellipse">
              <a:avLst/>
            </a:prstGeom>
            <a:solidFill>
              <a:srgbClr val="F7954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1"/>
            <p:cNvSpPr txBox="1"/>
            <p:nvPr/>
          </p:nvSpPr>
          <p:spPr>
            <a:xfrm>
              <a:off x="5119942" y="5792087"/>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500" b="0" i="0" u="none" strike="noStrike" cap="none">
                  <a:solidFill>
                    <a:schemeClr val="lt1"/>
                  </a:solidFill>
                  <a:latin typeface="Twentieth Century"/>
                  <a:ea typeface="Twentieth Century"/>
                  <a:cs typeface="Twentieth Century"/>
                  <a:sym typeface="Twentieth Century"/>
                </a:rPr>
                <a:t>What is the affect on the wife?</a:t>
              </a:r>
              <a:endParaRPr sz="1800" b="0" i="0" u="none" strike="noStrike" cap="none">
                <a:solidFill>
                  <a:srgbClr val="000000"/>
                </a:solidFill>
                <a:latin typeface="Arial"/>
                <a:ea typeface="Arial"/>
                <a:cs typeface="Arial"/>
                <a:sym typeface="Arial"/>
              </a:endParaRPr>
            </a:p>
          </p:txBody>
        </p:sp>
        <p:sp>
          <p:nvSpPr>
            <p:cNvPr id="284" name="Google Shape;284;p21"/>
            <p:cNvSpPr/>
            <p:nvPr/>
          </p:nvSpPr>
          <p:spPr>
            <a:xfrm>
              <a:off x="2959650" y="5609464"/>
              <a:ext cx="1247030" cy="1247030"/>
            </a:xfrm>
            <a:prstGeom prst="ellipse">
              <a:avLst/>
            </a:prstGeom>
            <a:solidFill>
              <a:srgbClr val="BF504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1"/>
            <p:cNvSpPr txBox="1"/>
            <p:nvPr/>
          </p:nvSpPr>
          <p:spPr>
            <a:xfrm>
              <a:off x="3142273" y="5792087"/>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400" b="0" i="0" u="none" strike="noStrike" cap="none">
                  <a:solidFill>
                    <a:schemeClr val="lt1"/>
                  </a:solidFill>
                  <a:latin typeface="Twentieth Century"/>
                  <a:ea typeface="Twentieth Century"/>
                  <a:cs typeface="Twentieth Century"/>
                  <a:sym typeface="Twentieth Century"/>
                </a:rPr>
                <a:t>How does it change the wife's future behavior?</a:t>
              </a:r>
              <a:endParaRPr sz="1700" b="0" i="0" u="none" strike="noStrike" cap="none">
                <a:solidFill>
                  <a:srgbClr val="000000"/>
                </a:solidFill>
                <a:latin typeface="Arial"/>
                <a:ea typeface="Arial"/>
                <a:cs typeface="Arial"/>
                <a:sym typeface="Arial"/>
              </a:endParaRPr>
            </a:p>
          </p:txBody>
        </p:sp>
        <p:sp>
          <p:nvSpPr>
            <p:cNvPr id="286" name="Google Shape;286;p21"/>
            <p:cNvSpPr/>
            <p:nvPr/>
          </p:nvSpPr>
          <p:spPr>
            <a:xfrm>
              <a:off x="1444667" y="4338243"/>
              <a:ext cx="1247030" cy="1247030"/>
            </a:xfrm>
            <a:prstGeom prst="ellipse">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1"/>
            <p:cNvSpPr txBox="1"/>
            <p:nvPr/>
          </p:nvSpPr>
          <p:spPr>
            <a:xfrm>
              <a:off x="1627290" y="4520866"/>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300" b="0" i="0" u="none" strike="noStrike" cap="none">
                  <a:solidFill>
                    <a:schemeClr val="lt1"/>
                  </a:solidFill>
                  <a:latin typeface="Twentieth Century"/>
                  <a:ea typeface="Twentieth Century"/>
                  <a:cs typeface="Twentieth Century"/>
                  <a:sym typeface="Twentieth Century"/>
                </a:rPr>
                <a:t>Can she express how this is hurting her without  punishment?</a:t>
              </a:r>
              <a:endParaRPr sz="1600" b="0" i="0" u="none" strike="noStrike" cap="none">
                <a:solidFill>
                  <a:srgbClr val="000000"/>
                </a:solidFill>
                <a:latin typeface="Arial"/>
                <a:ea typeface="Arial"/>
                <a:cs typeface="Arial"/>
                <a:sym typeface="Arial"/>
              </a:endParaRPr>
            </a:p>
          </p:txBody>
        </p:sp>
        <p:sp>
          <p:nvSpPr>
            <p:cNvPr id="288" name="Google Shape;288;p21"/>
            <p:cNvSpPr/>
            <p:nvPr/>
          </p:nvSpPr>
          <p:spPr>
            <a:xfrm>
              <a:off x="1101248" y="2390619"/>
              <a:ext cx="1247030" cy="1247030"/>
            </a:xfrm>
            <a:prstGeom prst="ellipse">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1"/>
            <p:cNvSpPr txBox="1"/>
            <p:nvPr/>
          </p:nvSpPr>
          <p:spPr>
            <a:xfrm>
              <a:off x="1283871" y="2573242"/>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300" b="0" i="0" u="none" strike="noStrike" cap="none">
                  <a:solidFill>
                    <a:schemeClr val="lt1"/>
                  </a:solidFill>
                  <a:latin typeface="Twentieth Century"/>
                  <a:ea typeface="Twentieth Century"/>
                  <a:cs typeface="Twentieth Century"/>
                  <a:sym typeface="Twentieth Century"/>
                </a:rPr>
                <a:t>Who repairs the relationship and why?</a:t>
              </a:r>
              <a:endParaRPr sz="1600" b="0" i="0" u="none" strike="noStrike" cap="none">
                <a:solidFill>
                  <a:srgbClr val="000000"/>
                </a:solidFill>
                <a:latin typeface="Arial"/>
                <a:ea typeface="Arial"/>
                <a:cs typeface="Arial"/>
                <a:sym typeface="Arial"/>
              </a:endParaRPr>
            </a:p>
          </p:txBody>
        </p:sp>
        <p:sp>
          <p:nvSpPr>
            <p:cNvPr id="290" name="Google Shape;290;p21"/>
            <p:cNvSpPr/>
            <p:nvPr/>
          </p:nvSpPr>
          <p:spPr>
            <a:xfrm>
              <a:off x="2090083" y="677907"/>
              <a:ext cx="1247030" cy="1247030"/>
            </a:xfrm>
            <a:prstGeom prst="ellipse">
              <a:avLst/>
            </a:prstGeom>
            <a:solidFill>
              <a:srgbClr val="49ACC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1"/>
            <p:cNvSpPr txBox="1"/>
            <p:nvPr/>
          </p:nvSpPr>
          <p:spPr>
            <a:xfrm>
              <a:off x="2272706" y="860530"/>
              <a:ext cx="881784" cy="88178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Twentieth Century"/>
                <a:buNone/>
              </a:pPr>
              <a:r>
                <a:rPr lang="en-US" sz="1300" b="0" i="0" u="none" strike="noStrike" cap="none">
                  <a:solidFill>
                    <a:schemeClr val="lt1"/>
                  </a:solidFill>
                  <a:latin typeface="Twentieth Century"/>
                  <a:ea typeface="Twentieth Century"/>
                  <a:cs typeface="Twentieth Century"/>
                  <a:sym typeface="Twentieth Century"/>
                </a:rPr>
                <a:t>Is there recognition it is wrong with true repentance?</a:t>
              </a:r>
              <a:br>
                <a:rPr lang="en-US" sz="1300" b="0" i="0" u="none" strike="noStrike" cap="none">
                  <a:solidFill>
                    <a:schemeClr val="lt1"/>
                  </a:solidFill>
                  <a:latin typeface="Twentieth Century"/>
                  <a:ea typeface="Twentieth Century"/>
                  <a:cs typeface="Twentieth Century"/>
                  <a:sym typeface="Twentieth Century"/>
                </a:rPr>
              </a:br>
              <a:endParaRPr sz="1300" b="0" i="0" u="none" strike="noStrike" cap="none">
                <a:solidFill>
                  <a:schemeClr val="lt1"/>
                </a:solidFill>
                <a:latin typeface="Twentieth Century"/>
                <a:ea typeface="Twentieth Century"/>
                <a:cs typeface="Twentieth Century"/>
                <a:sym typeface="Twentieth Century"/>
              </a:endParaRPr>
            </a:p>
          </p:txBody>
        </p:sp>
      </p:grpSp>
      <p:sp>
        <p:nvSpPr>
          <p:cNvPr id="292" name="Google Shape;292;p21"/>
          <p:cNvSpPr txBox="1"/>
          <p:nvPr/>
        </p:nvSpPr>
        <p:spPr>
          <a:xfrm>
            <a:off x="2908467" y="1676400"/>
            <a:ext cx="3327000" cy="341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Twentieth Century"/>
                <a:ea typeface="Twentieth Century"/>
                <a:cs typeface="Twentieth Century"/>
                <a:sym typeface="Twentieth Century"/>
              </a:rPr>
              <a:t>Is it Abuse?</a:t>
            </a:r>
            <a:r>
              <a:rPr lang="en-US" sz="3200" b="1" i="0" u="none" strike="noStrike" cap="none">
                <a:solidFill>
                  <a:srgbClr val="FFC000"/>
                </a:solidFill>
                <a:latin typeface="Twentieth Century"/>
                <a:ea typeface="Twentieth Century"/>
                <a:cs typeface="Twentieth Century"/>
                <a:sym typeface="Twentieth Century"/>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FC000"/>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FC000"/>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FC000"/>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FC000"/>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FC000"/>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accent3"/>
                </a:solidFill>
                <a:latin typeface="Twentieth Century"/>
                <a:ea typeface="Twentieth Century"/>
                <a:cs typeface="Twentieth Century"/>
                <a:sym typeface="Twentieth Century"/>
              </a:rPr>
              <a:t>Establish Coercive Control</a:t>
            </a:r>
            <a:endParaRPr sz="1400" b="0" i="0" u="none" strike="noStrike" cap="none">
              <a:solidFill>
                <a:schemeClr val="accent3"/>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6a982f8d78_0_134"/>
          <p:cNvSpPr txBox="1"/>
          <p:nvPr/>
        </p:nvSpPr>
        <p:spPr>
          <a:xfrm>
            <a:off x="223450" y="584400"/>
            <a:ext cx="7975200" cy="5140800"/>
          </a:xfrm>
          <a:prstGeom prst="rect">
            <a:avLst/>
          </a:prstGeom>
          <a:noFill/>
          <a:ln>
            <a:noFill/>
          </a:ln>
        </p:spPr>
        <p:txBody>
          <a:bodyPr spcFirstLastPara="1" wrap="square" lIns="91425" tIns="91425" rIns="91425" bIns="91425" anchor="t" anchorCtr="0">
            <a:spAutoFit/>
          </a:bodyPr>
          <a:lstStyle/>
          <a:p>
            <a:pPr marL="0" lvl="0" indent="0" algn="just" rtl="0">
              <a:lnSpc>
                <a:spcPct val="170146"/>
              </a:lnSpc>
              <a:spcBef>
                <a:spcPts val="0"/>
              </a:spcBef>
              <a:spcAft>
                <a:spcPts val="0"/>
              </a:spcAft>
              <a:buNone/>
            </a:pPr>
            <a:r>
              <a:rPr lang="en-US" sz="1750" b="1">
                <a:solidFill>
                  <a:srgbClr val="444444"/>
                </a:solidFill>
                <a:highlight>
                  <a:srgbClr val="FFFFFF"/>
                </a:highlight>
                <a:latin typeface="Roboto"/>
                <a:ea typeface="Roboto"/>
                <a:cs typeface="Roboto"/>
                <a:sym typeface="Roboto"/>
              </a:rPr>
              <a:t>Resistive Violence </a:t>
            </a:r>
            <a:r>
              <a:rPr lang="en-US" sz="1750">
                <a:solidFill>
                  <a:srgbClr val="444444"/>
                </a:solidFill>
                <a:highlight>
                  <a:srgbClr val="FFFFFF"/>
                </a:highlight>
                <a:latin typeface="Roboto"/>
                <a:ea typeface="Roboto"/>
                <a:cs typeface="Roboto"/>
                <a:sym typeface="Roboto"/>
              </a:rPr>
              <a:t>including both legal and illegal use of force which is used by victims of battering to control their abuser’s use of coercive and controlling tactics or in reaction to other men’s violence against them as women.</a:t>
            </a:r>
            <a:endParaRPr sz="1750">
              <a:solidFill>
                <a:srgbClr val="444444"/>
              </a:solidFill>
              <a:highlight>
                <a:srgbClr val="FFFFFF"/>
              </a:highlight>
              <a:latin typeface="Roboto"/>
              <a:ea typeface="Roboto"/>
              <a:cs typeface="Roboto"/>
              <a:sym typeface="Roboto"/>
            </a:endParaRPr>
          </a:p>
          <a:p>
            <a:pPr marL="0" lvl="0" indent="0" algn="just" rtl="0">
              <a:lnSpc>
                <a:spcPct val="170146"/>
              </a:lnSpc>
              <a:spcBef>
                <a:spcPts val="1600"/>
              </a:spcBef>
              <a:spcAft>
                <a:spcPts val="0"/>
              </a:spcAft>
              <a:buNone/>
            </a:pPr>
            <a:r>
              <a:rPr lang="en-US" sz="1750" b="1" i="1">
                <a:solidFill>
                  <a:srgbClr val="444444"/>
                </a:solidFill>
                <a:highlight>
                  <a:srgbClr val="FFFFFF"/>
                </a:highlight>
                <a:latin typeface="Roboto"/>
                <a:ea typeface="Roboto"/>
                <a:cs typeface="Roboto"/>
                <a:sym typeface="Roboto"/>
              </a:rPr>
              <a:t>Pathological Violence</a:t>
            </a:r>
            <a:r>
              <a:rPr lang="en-US" sz="1750">
                <a:solidFill>
                  <a:srgbClr val="444444"/>
                </a:solidFill>
                <a:highlight>
                  <a:srgbClr val="FFFFFF"/>
                </a:highlight>
                <a:latin typeface="Roboto"/>
                <a:ea typeface="Roboto"/>
                <a:cs typeface="Roboto"/>
                <a:sym typeface="Roboto"/>
              </a:rPr>
              <a:t>, in which ending or controlling the pathology would end the violence (mental illness, drug and alcohol addiction with no pattern of coercion and entrapment of the partner, brain damage);</a:t>
            </a:r>
            <a:endParaRPr sz="1750">
              <a:solidFill>
                <a:srgbClr val="444444"/>
              </a:solidFill>
              <a:highlight>
                <a:srgbClr val="FFFFFF"/>
              </a:highlight>
              <a:latin typeface="Roboto"/>
              <a:ea typeface="Roboto"/>
              <a:cs typeface="Roboto"/>
              <a:sym typeface="Roboto"/>
            </a:endParaRPr>
          </a:p>
          <a:p>
            <a:pPr marL="0" lvl="0" indent="0" algn="just" rtl="0">
              <a:lnSpc>
                <a:spcPct val="170146"/>
              </a:lnSpc>
              <a:spcBef>
                <a:spcPts val="1600"/>
              </a:spcBef>
              <a:spcAft>
                <a:spcPts val="0"/>
              </a:spcAft>
              <a:buNone/>
            </a:pPr>
            <a:r>
              <a:rPr lang="en-US" sz="1750" b="1" i="1">
                <a:solidFill>
                  <a:srgbClr val="444444"/>
                </a:solidFill>
                <a:highlight>
                  <a:srgbClr val="FFFFFF"/>
                </a:highlight>
                <a:latin typeface="Roboto"/>
                <a:ea typeface="Roboto"/>
                <a:cs typeface="Roboto"/>
                <a:sym typeface="Roboto"/>
              </a:rPr>
              <a:t> Common Couple’s Violence</a:t>
            </a:r>
            <a:r>
              <a:rPr lang="en-US" sz="1750">
                <a:solidFill>
                  <a:srgbClr val="444444"/>
                </a:solidFill>
                <a:highlight>
                  <a:srgbClr val="FFFFFF"/>
                </a:highlight>
                <a:latin typeface="Roboto"/>
                <a:ea typeface="Roboto"/>
                <a:cs typeface="Roboto"/>
                <a:sym typeface="Roboto"/>
              </a:rPr>
              <a:t>, in which one or both parties use violence, but it is not part of an ongoing pattern of coercion and intimidation; no element of entrapment is present.</a:t>
            </a:r>
            <a:endParaRPr sz="1750">
              <a:solidFill>
                <a:srgbClr val="444444"/>
              </a:solidFill>
              <a:highlight>
                <a:srgbClr val="FFFFFF"/>
              </a:highlight>
              <a:latin typeface="Roboto"/>
              <a:ea typeface="Roboto"/>
              <a:cs typeface="Roboto"/>
              <a:sym typeface="Roboto"/>
            </a:endParaRPr>
          </a:p>
          <a:p>
            <a:pPr marL="0" lvl="0" indent="0" algn="l" rtl="0">
              <a:spcBef>
                <a:spcPts val="1600"/>
              </a:spcBef>
              <a:spcAft>
                <a:spcPts val="0"/>
              </a:spcAft>
              <a:buNone/>
            </a:pPr>
            <a:endParaRPr>
              <a:latin typeface="Roboto"/>
              <a:ea typeface="Roboto"/>
              <a:cs typeface="Roboto"/>
              <a:sym typeface="Roboto"/>
            </a:endParaRPr>
          </a:p>
        </p:txBody>
      </p:sp>
      <p:sp>
        <p:nvSpPr>
          <p:cNvPr id="299" name="Google Shape;299;g16a982f8d78_0_134"/>
          <p:cNvSpPr/>
          <p:nvPr/>
        </p:nvSpPr>
        <p:spPr>
          <a:xfrm>
            <a:off x="-120900" y="6473400"/>
            <a:ext cx="93858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2"/>
          <p:cNvSpPr txBox="1">
            <a:spLocks noGrp="1"/>
          </p:cNvSpPr>
          <p:nvPr>
            <p:ph type="body" idx="3"/>
          </p:nvPr>
        </p:nvSpPr>
        <p:spPr>
          <a:xfrm>
            <a:off x="-66750" y="408350"/>
            <a:ext cx="9144000" cy="732900"/>
          </a:xfrm>
          <a:prstGeom prst="rect">
            <a:avLst/>
          </a:prstGeom>
          <a:solidFill>
            <a:schemeClr val="accent2"/>
          </a:solidFill>
          <a:ln>
            <a:noFill/>
          </a:ln>
        </p:spPr>
        <p:txBody>
          <a:bodyPr spcFirstLastPara="1" wrap="square" lIns="91425" tIns="45700" rIns="91425" bIns="45700" anchor="ctr" anchorCtr="0">
            <a:normAutofit lnSpcReduction="10000"/>
          </a:bodyPr>
          <a:lstStyle/>
          <a:p>
            <a:pPr marL="0" lvl="0" indent="0" algn="ctr" rtl="0">
              <a:lnSpc>
                <a:spcPct val="115000"/>
              </a:lnSpc>
              <a:spcBef>
                <a:spcPts val="0"/>
              </a:spcBef>
              <a:spcAft>
                <a:spcPts val="1200"/>
              </a:spcAft>
              <a:buSzPct val="59999"/>
              <a:buNone/>
            </a:pPr>
            <a:r>
              <a:rPr lang="en-US" sz="2800">
                <a:solidFill>
                  <a:schemeClr val="lt1"/>
                </a:solidFill>
              </a:rPr>
              <a:t>Abuse grows from attitudes and values, not feelings.</a:t>
            </a:r>
            <a:endParaRPr>
              <a:solidFill>
                <a:schemeClr val="lt1"/>
              </a:solidFill>
            </a:endParaRPr>
          </a:p>
        </p:txBody>
      </p:sp>
      <p:pic>
        <p:nvPicPr>
          <p:cNvPr id="305" name="Google Shape;305;p22" descr="MTLdaadTa.jpeg"/>
          <p:cNvPicPr preferRelativeResize="0">
            <a:picLocks noGrp="1"/>
          </p:cNvPicPr>
          <p:nvPr>
            <p:ph type="body" idx="2"/>
          </p:nvPr>
        </p:nvPicPr>
        <p:blipFill rotWithShape="1">
          <a:blip r:embed="rId3">
            <a:alphaModFix/>
          </a:blip>
          <a:srcRect/>
          <a:stretch/>
        </p:blipFill>
        <p:spPr>
          <a:xfrm>
            <a:off x="3571875" y="2056750"/>
            <a:ext cx="3821100" cy="3821100"/>
          </a:xfrm>
          <a:prstGeom prst="rect">
            <a:avLst/>
          </a:prstGeom>
          <a:noFill/>
          <a:ln>
            <a:noFill/>
          </a:ln>
          <a:effectLst>
            <a:outerShdw blurRad="57150" dist="19050" dir="5400000" algn="bl" rotWithShape="0">
              <a:srgbClr val="000000">
                <a:alpha val="49803"/>
              </a:srgbClr>
            </a:outerShdw>
          </a:effectLst>
        </p:spPr>
      </p:pic>
      <p:sp>
        <p:nvSpPr>
          <p:cNvPr id="306" name="Google Shape;306;p22"/>
          <p:cNvSpPr txBox="1">
            <a:spLocks noGrp="1"/>
          </p:cNvSpPr>
          <p:nvPr>
            <p:ph type="body" idx="1"/>
          </p:nvPr>
        </p:nvSpPr>
        <p:spPr>
          <a:xfrm>
            <a:off x="-316300" y="1698933"/>
            <a:ext cx="4267200" cy="3818400"/>
          </a:xfrm>
          <a:prstGeom prst="rect">
            <a:avLst/>
          </a:prstGeom>
          <a:noFill/>
          <a:ln>
            <a:noFill/>
          </a:ln>
        </p:spPr>
        <p:txBody>
          <a:bodyPr spcFirstLastPara="1" wrap="square" lIns="91425" tIns="45700" rIns="91425" bIns="45700" anchor="t" anchorCtr="0">
            <a:normAutofit lnSpcReduction="10000"/>
          </a:bodyPr>
          <a:lstStyle/>
          <a:p>
            <a:pPr marL="320040" lvl="0" indent="-320040" algn="ctr" rtl="0">
              <a:lnSpc>
                <a:spcPct val="115000"/>
              </a:lnSpc>
              <a:spcBef>
                <a:spcPts val="0"/>
              </a:spcBef>
              <a:spcAft>
                <a:spcPts val="0"/>
              </a:spcAft>
              <a:buSzPts val="1740"/>
              <a:buNone/>
            </a:pPr>
            <a:endParaRPr b="1"/>
          </a:p>
          <a:p>
            <a:pPr marL="320040" lvl="0" indent="-320040" algn="ctr" rtl="0">
              <a:lnSpc>
                <a:spcPct val="115000"/>
              </a:lnSpc>
              <a:spcBef>
                <a:spcPts val="700"/>
              </a:spcBef>
              <a:spcAft>
                <a:spcPts val="0"/>
              </a:spcAft>
              <a:buSzPts val="2040"/>
              <a:buChar char="●"/>
            </a:pPr>
            <a:r>
              <a:rPr lang="en-US" sz="2100" b="1"/>
              <a:t>Branches are control</a:t>
            </a:r>
            <a:endParaRPr sz="2100"/>
          </a:p>
          <a:p>
            <a:pPr marL="320040" lvl="0" indent="-320040" algn="ctr" rtl="0">
              <a:lnSpc>
                <a:spcPct val="115000"/>
              </a:lnSpc>
              <a:spcBef>
                <a:spcPts val="700"/>
              </a:spcBef>
              <a:spcAft>
                <a:spcPts val="0"/>
              </a:spcAft>
              <a:buSzPts val="1740"/>
              <a:buNone/>
            </a:pPr>
            <a:endParaRPr sz="2100" b="1"/>
          </a:p>
          <a:p>
            <a:pPr marL="320040" lvl="0" indent="-320040" algn="ctr" rtl="0">
              <a:lnSpc>
                <a:spcPct val="115000"/>
              </a:lnSpc>
              <a:spcBef>
                <a:spcPts val="700"/>
              </a:spcBef>
              <a:spcAft>
                <a:spcPts val="0"/>
              </a:spcAft>
              <a:buSzPts val="2040"/>
              <a:buChar char="●"/>
            </a:pPr>
            <a:r>
              <a:rPr lang="en-US" sz="2100" b="1"/>
              <a:t>Trunk is entitlement</a:t>
            </a:r>
            <a:endParaRPr sz="2100"/>
          </a:p>
          <a:p>
            <a:pPr marL="320040" lvl="0" indent="-320040" algn="ctr" rtl="0">
              <a:lnSpc>
                <a:spcPct val="115000"/>
              </a:lnSpc>
              <a:spcBef>
                <a:spcPts val="700"/>
              </a:spcBef>
              <a:spcAft>
                <a:spcPts val="0"/>
              </a:spcAft>
              <a:buSzPts val="1740"/>
              <a:buNone/>
            </a:pPr>
            <a:endParaRPr sz="2100" b="1"/>
          </a:p>
          <a:p>
            <a:pPr marL="320040" lvl="0" indent="-320040" algn="ctr" rtl="0">
              <a:lnSpc>
                <a:spcPct val="115000"/>
              </a:lnSpc>
              <a:spcBef>
                <a:spcPts val="700"/>
              </a:spcBef>
              <a:spcAft>
                <a:spcPts val="0"/>
              </a:spcAft>
              <a:buSzPts val="2040"/>
              <a:buChar char="●"/>
            </a:pPr>
            <a:r>
              <a:rPr lang="en-US" sz="2100" b="1"/>
              <a:t>Roots are</a:t>
            </a:r>
            <a:endParaRPr sz="2100"/>
          </a:p>
          <a:p>
            <a:pPr marL="320040" lvl="0" indent="-320040" algn="ctr" rtl="0">
              <a:lnSpc>
                <a:spcPct val="115000"/>
              </a:lnSpc>
              <a:spcBef>
                <a:spcPts val="700"/>
              </a:spcBef>
              <a:spcAft>
                <a:spcPts val="0"/>
              </a:spcAft>
              <a:buSzPts val="1740"/>
              <a:buNone/>
            </a:pPr>
            <a:r>
              <a:rPr lang="en-US" sz="2100" b="1"/>
              <a:t> self-worship</a:t>
            </a:r>
            <a:endParaRPr sz="2100"/>
          </a:p>
          <a:p>
            <a:pPr marL="320040" lvl="0" indent="-209550" algn="l" rtl="0">
              <a:lnSpc>
                <a:spcPct val="115000"/>
              </a:lnSpc>
              <a:spcBef>
                <a:spcPts val="700"/>
              </a:spcBef>
              <a:spcAft>
                <a:spcPts val="1200"/>
              </a:spcAft>
              <a:buSzPts val="1740"/>
              <a:buNone/>
            </a:pPr>
            <a:endParaRPr/>
          </a:p>
        </p:txBody>
      </p:sp>
      <p:sp>
        <p:nvSpPr>
          <p:cNvPr id="307" name="Google Shape;307;p22"/>
          <p:cNvSpPr txBox="1"/>
          <p:nvPr/>
        </p:nvSpPr>
        <p:spPr>
          <a:xfrm>
            <a:off x="6858000" y="2056750"/>
            <a:ext cx="2286000" cy="397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wentieth Century"/>
                <a:ea typeface="Twentieth Century"/>
                <a:cs typeface="Twentieth Century"/>
                <a:sym typeface="Twentieth Century"/>
              </a:rPr>
              <a:t>   "What comes out of a person is. . . from within (them), out of a person's heart, that evil thoughts come—sexual immorality, theft, murder, adultery, greed, malice, deceit, lewdness, envy, slander, arrogance and folly. All these evils come from inside (them).” - </a:t>
            </a:r>
            <a:r>
              <a:rPr lang="en-US" sz="1600" b="0" i="0" u="none" strike="noStrike" cap="none">
                <a:solidFill>
                  <a:schemeClr val="dk1"/>
                </a:solidFill>
                <a:latin typeface="Twentieth Century"/>
                <a:ea typeface="Twentieth Century"/>
                <a:cs typeface="Twentieth Century"/>
                <a:sym typeface="Twentieth Century"/>
              </a:rPr>
              <a:t>Mark 7:20-23</a:t>
            </a:r>
            <a:endParaRPr sz="1800" b="0" i="0" u="none" strike="noStrike" cap="none">
              <a:solidFill>
                <a:schemeClr val="dk1"/>
              </a:solidFill>
              <a:latin typeface="Twentieth Century"/>
              <a:ea typeface="Twentieth Century"/>
              <a:cs typeface="Twentieth Century"/>
              <a:sym typeface="Twentieth Century"/>
            </a:endParaRPr>
          </a:p>
        </p:txBody>
      </p:sp>
      <p:sp>
        <p:nvSpPr>
          <p:cNvPr id="308" name="Google Shape;308;p22"/>
          <p:cNvSpPr/>
          <p:nvPr/>
        </p:nvSpPr>
        <p:spPr>
          <a:xfrm>
            <a:off x="18450" y="6473300"/>
            <a:ext cx="91950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txBox="1"/>
          <p:nvPr/>
        </p:nvSpPr>
        <p:spPr>
          <a:xfrm>
            <a:off x="914400" y="274638"/>
            <a:ext cx="77724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400"/>
              <a:buFont typeface="Twentieth Century"/>
              <a:buNone/>
            </a:pPr>
            <a:r>
              <a:rPr lang="en-US" sz="4400" b="0" i="0" u="none" strike="noStrike" cap="none">
                <a:solidFill>
                  <a:schemeClr val="dk2"/>
                </a:solidFill>
                <a:latin typeface="Twentieth Century"/>
                <a:ea typeface="Twentieth Century"/>
                <a:cs typeface="Twentieth Century"/>
                <a:sym typeface="Twentieth Century"/>
              </a:rPr>
              <a:t>Not about anger management.</a:t>
            </a:r>
            <a:endParaRPr sz="4400" b="0" i="0" u="none" strike="noStrike" cap="none">
              <a:solidFill>
                <a:schemeClr val="dk2"/>
              </a:solidFill>
              <a:latin typeface="Twentieth Century"/>
              <a:ea typeface="Twentieth Century"/>
              <a:cs typeface="Twentieth Century"/>
              <a:sym typeface="Twentieth Century"/>
            </a:endParaRPr>
          </a:p>
        </p:txBody>
      </p:sp>
      <p:sp>
        <p:nvSpPr>
          <p:cNvPr id="314" name="Google Shape;314;p23"/>
          <p:cNvSpPr txBox="1"/>
          <p:nvPr/>
        </p:nvSpPr>
        <p:spPr>
          <a:xfrm>
            <a:off x="228600" y="1524000"/>
            <a:ext cx="4038600" cy="4876800"/>
          </a:xfrm>
          <a:prstGeom prst="rect">
            <a:avLst/>
          </a:prstGeom>
          <a:noFill/>
          <a:ln>
            <a:noFill/>
          </a:ln>
        </p:spPr>
        <p:txBody>
          <a:bodyPr spcFirstLastPara="1" wrap="square" lIns="91425" tIns="45700" rIns="91425" bIns="45700" anchor="t" anchorCtr="0">
            <a:noAutofit/>
          </a:bodyPr>
          <a:lstStyle/>
          <a:p>
            <a:pPr marL="320040" marR="0" lvl="0" indent="-320040" algn="l" rtl="0">
              <a:lnSpc>
                <a:spcPct val="100000"/>
              </a:lnSpc>
              <a:spcBef>
                <a:spcPts val="0"/>
              </a:spcBef>
              <a:spcAft>
                <a:spcPts val="0"/>
              </a:spcAft>
              <a:buClr>
                <a:schemeClr val="accent2"/>
              </a:buClr>
              <a:buSzPts val="1740"/>
              <a:buFont typeface="Noto Sans"/>
              <a:buNone/>
            </a:pPr>
            <a:r>
              <a:rPr lang="en-US" sz="2900" b="0" i="0" u="none" strike="noStrike" cap="none">
                <a:solidFill>
                  <a:schemeClr val="dk1"/>
                </a:solidFill>
                <a:latin typeface="Twentieth Century"/>
                <a:ea typeface="Twentieth Century"/>
                <a:cs typeface="Twentieth Century"/>
                <a:sym typeface="Twentieth Century"/>
              </a:rPr>
              <a:t>When a man is selective about </a:t>
            </a:r>
            <a:endParaRPr sz="1400" b="0" i="0" u="none" strike="noStrike" cap="none">
              <a:solidFill>
                <a:srgbClr val="000000"/>
              </a:solidFill>
              <a:latin typeface="Arial"/>
              <a:ea typeface="Arial"/>
              <a:cs typeface="Arial"/>
              <a:sym typeface="Arial"/>
            </a:endParaRPr>
          </a:p>
          <a:p>
            <a:pPr marL="320040" marR="0" lvl="0" indent="-320040" algn="l" rtl="0">
              <a:lnSpc>
                <a:spcPct val="100000"/>
              </a:lnSpc>
              <a:spcBef>
                <a:spcPts val="700"/>
              </a:spcBef>
              <a:spcAft>
                <a:spcPts val="0"/>
              </a:spcAft>
              <a:buClr>
                <a:schemeClr val="accent2"/>
              </a:buClr>
              <a:buSzPts val="1740"/>
              <a:buFont typeface="Noto Sans"/>
              <a:buChar char="❖"/>
            </a:pPr>
            <a:r>
              <a:rPr lang="en-US" sz="2900" b="0" i="0" u="none" strike="noStrike" cap="none">
                <a:solidFill>
                  <a:schemeClr val="dk1"/>
                </a:solidFill>
                <a:latin typeface="Twentieth Century"/>
                <a:ea typeface="Twentieth Century"/>
                <a:cs typeface="Twentieth Century"/>
                <a:sym typeface="Twentieth Century"/>
              </a:rPr>
              <a:t>when</a:t>
            </a:r>
            <a:endParaRPr sz="1400" b="0" i="0" u="none" strike="noStrike" cap="none">
              <a:solidFill>
                <a:srgbClr val="000000"/>
              </a:solidFill>
              <a:latin typeface="Arial"/>
              <a:ea typeface="Arial"/>
              <a:cs typeface="Arial"/>
              <a:sym typeface="Arial"/>
            </a:endParaRPr>
          </a:p>
          <a:p>
            <a:pPr marL="320040" marR="0" lvl="0" indent="-320040" algn="l" rtl="0">
              <a:lnSpc>
                <a:spcPct val="100000"/>
              </a:lnSpc>
              <a:spcBef>
                <a:spcPts val="700"/>
              </a:spcBef>
              <a:spcAft>
                <a:spcPts val="0"/>
              </a:spcAft>
              <a:buClr>
                <a:schemeClr val="accent2"/>
              </a:buClr>
              <a:buSzPts val="1740"/>
              <a:buFont typeface="Noto Sans"/>
              <a:buChar char="❖"/>
            </a:pPr>
            <a:r>
              <a:rPr lang="en-US" sz="2900" b="0" i="0" u="none" strike="noStrike" cap="none">
                <a:solidFill>
                  <a:schemeClr val="dk1"/>
                </a:solidFill>
                <a:latin typeface="Twentieth Century"/>
                <a:ea typeface="Twentieth Century"/>
                <a:cs typeface="Twentieth Century"/>
                <a:sym typeface="Twentieth Century"/>
              </a:rPr>
              <a:t>where and </a:t>
            </a:r>
            <a:endParaRPr sz="1400" b="0" i="0" u="none" strike="noStrike" cap="none">
              <a:solidFill>
                <a:srgbClr val="000000"/>
              </a:solidFill>
              <a:latin typeface="Arial"/>
              <a:ea typeface="Arial"/>
              <a:cs typeface="Arial"/>
              <a:sym typeface="Arial"/>
            </a:endParaRPr>
          </a:p>
          <a:p>
            <a:pPr marL="320040" marR="0" lvl="0" indent="-320040" algn="l" rtl="0">
              <a:lnSpc>
                <a:spcPct val="100000"/>
              </a:lnSpc>
              <a:spcBef>
                <a:spcPts val="700"/>
              </a:spcBef>
              <a:spcAft>
                <a:spcPts val="0"/>
              </a:spcAft>
              <a:buClr>
                <a:schemeClr val="accent2"/>
              </a:buClr>
              <a:buSzPts val="1740"/>
              <a:buFont typeface="Noto Sans"/>
              <a:buChar char="❖"/>
            </a:pPr>
            <a:r>
              <a:rPr lang="en-US" sz="2900" b="0" i="0" u="none" strike="noStrike" cap="none">
                <a:solidFill>
                  <a:schemeClr val="dk1"/>
                </a:solidFill>
                <a:latin typeface="Twentieth Century"/>
                <a:ea typeface="Twentieth Century"/>
                <a:cs typeface="Twentieth Century"/>
                <a:sym typeface="Twentieth Century"/>
              </a:rPr>
              <a:t>to whom he is abusive</a:t>
            </a:r>
            <a:endParaRPr sz="1400" b="0" i="0" u="none" strike="noStrike" cap="none">
              <a:solidFill>
                <a:srgbClr val="000000"/>
              </a:solidFill>
              <a:latin typeface="Arial"/>
              <a:ea typeface="Arial"/>
              <a:cs typeface="Arial"/>
              <a:sym typeface="Arial"/>
            </a:endParaRPr>
          </a:p>
          <a:p>
            <a:pPr marL="320040" marR="0" lvl="0" indent="-320040" algn="l" rtl="0">
              <a:lnSpc>
                <a:spcPct val="100000"/>
              </a:lnSpc>
              <a:spcBef>
                <a:spcPts val="700"/>
              </a:spcBef>
              <a:spcAft>
                <a:spcPts val="0"/>
              </a:spcAft>
              <a:buClr>
                <a:schemeClr val="accent2"/>
              </a:buClr>
              <a:buSzPts val="1740"/>
              <a:buFont typeface="Noto Sans"/>
              <a:buNone/>
            </a:pPr>
            <a:r>
              <a:rPr lang="en-US" sz="2900" b="0" i="0" u="none" strike="noStrike" cap="none">
                <a:solidFill>
                  <a:schemeClr val="dk1"/>
                </a:solidFill>
                <a:latin typeface="Twentieth Century"/>
                <a:ea typeface="Twentieth Century"/>
                <a:cs typeface="Twentieth Century"/>
                <a:sym typeface="Twentieth Century"/>
              </a:rPr>
              <a:t>The problem is not he loses control… it is that he takes control.</a:t>
            </a:r>
            <a:endParaRPr sz="1400" b="0" i="0" u="none" strike="noStrike" cap="none">
              <a:solidFill>
                <a:srgbClr val="000000"/>
              </a:solidFill>
              <a:latin typeface="Arial"/>
              <a:ea typeface="Arial"/>
              <a:cs typeface="Arial"/>
              <a:sym typeface="Arial"/>
            </a:endParaRPr>
          </a:p>
          <a:p>
            <a:pPr marL="320040" marR="0" lvl="0" indent="-320040" algn="l" rtl="0">
              <a:lnSpc>
                <a:spcPct val="100000"/>
              </a:lnSpc>
              <a:spcBef>
                <a:spcPts val="700"/>
              </a:spcBef>
              <a:spcAft>
                <a:spcPts val="0"/>
              </a:spcAft>
              <a:buClr>
                <a:schemeClr val="accent2"/>
              </a:buClr>
              <a:buSzPts val="1740"/>
              <a:buFont typeface="Noto Sans"/>
              <a:buNone/>
            </a:pPr>
            <a:r>
              <a:rPr lang="en-US" sz="2900" b="0" i="0" u="none" strike="noStrike" cap="none">
                <a:solidFill>
                  <a:schemeClr val="dk2"/>
                </a:solidFill>
                <a:latin typeface="Twentieth Century"/>
                <a:ea typeface="Twentieth Century"/>
                <a:cs typeface="Twentieth Century"/>
                <a:sym typeface="Twentieth Century"/>
              </a:rPr>
              <a:t>Usually, when we are not looking…</a:t>
            </a:r>
            <a:endParaRPr sz="2900" b="0" i="0" u="none" strike="noStrike" cap="none">
              <a:solidFill>
                <a:schemeClr val="dk2"/>
              </a:solidFill>
              <a:latin typeface="Twentieth Century"/>
              <a:ea typeface="Twentieth Century"/>
              <a:cs typeface="Twentieth Century"/>
              <a:sym typeface="Twentieth Century"/>
            </a:endParaRPr>
          </a:p>
        </p:txBody>
      </p:sp>
      <p:pic>
        <p:nvPicPr>
          <p:cNvPr id="315" name="Google Shape;315;p23" descr="images (14).jfif"/>
          <p:cNvPicPr preferRelativeResize="0"/>
          <p:nvPr/>
        </p:nvPicPr>
        <p:blipFill rotWithShape="1">
          <a:blip r:embed="rId3">
            <a:alphaModFix/>
          </a:blip>
          <a:srcRect/>
          <a:stretch/>
        </p:blipFill>
        <p:spPr>
          <a:xfrm>
            <a:off x="4419600" y="1600200"/>
            <a:ext cx="4449864" cy="1752600"/>
          </a:xfrm>
          <a:prstGeom prst="rect">
            <a:avLst/>
          </a:prstGeom>
          <a:noFill/>
          <a:ln>
            <a:noFill/>
          </a:ln>
        </p:spPr>
      </p:pic>
      <p:pic>
        <p:nvPicPr>
          <p:cNvPr id="316" name="Google Shape;316;p23" descr="images (15).jfif"/>
          <p:cNvPicPr preferRelativeResize="0"/>
          <p:nvPr/>
        </p:nvPicPr>
        <p:blipFill rotWithShape="1">
          <a:blip r:embed="rId4">
            <a:alphaModFix/>
          </a:blip>
          <a:srcRect/>
          <a:stretch/>
        </p:blipFill>
        <p:spPr>
          <a:xfrm>
            <a:off x="4267200" y="4343400"/>
            <a:ext cx="4648200" cy="1514475"/>
          </a:xfrm>
          <a:prstGeom prst="rect">
            <a:avLst/>
          </a:prstGeom>
          <a:noFill/>
          <a:ln>
            <a:noFill/>
          </a:ln>
        </p:spPr>
      </p:pic>
      <p:sp>
        <p:nvSpPr>
          <p:cNvPr id="317" name="Google Shape;317;p23"/>
          <p:cNvSpPr txBox="1"/>
          <p:nvPr/>
        </p:nvSpPr>
        <p:spPr>
          <a:xfrm>
            <a:off x="5334000" y="3352800"/>
            <a:ext cx="276421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wentieth Century"/>
                <a:ea typeface="Twentieth Century"/>
                <a:cs typeface="Twentieth Century"/>
                <a:sym typeface="Twentieth Century"/>
              </a:rPr>
              <a:t>Public Face of Oppressor</a:t>
            </a:r>
            <a:endParaRPr sz="1400" b="0" i="0" u="none" strike="noStrike" cap="none">
              <a:solidFill>
                <a:srgbClr val="000000"/>
              </a:solidFill>
              <a:latin typeface="Arial"/>
              <a:ea typeface="Arial"/>
              <a:cs typeface="Arial"/>
              <a:sym typeface="Arial"/>
            </a:endParaRPr>
          </a:p>
        </p:txBody>
      </p:sp>
      <p:sp>
        <p:nvSpPr>
          <p:cNvPr id="318" name="Google Shape;318;p23"/>
          <p:cNvSpPr txBox="1"/>
          <p:nvPr/>
        </p:nvSpPr>
        <p:spPr>
          <a:xfrm>
            <a:off x="5486400" y="5943600"/>
            <a:ext cx="28857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wentieth Century"/>
                <a:ea typeface="Twentieth Century"/>
                <a:cs typeface="Twentieth Century"/>
                <a:sym typeface="Twentieth Century"/>
              </a:rPr>
              <a:t>Private Face of Oppressor</a:t>
            </a:r>
            <a:endParaRPr sz="1400" b="0" i="0" u="none" strike="noStrike" cap="none">
              <a:solidFill>
                <a:srgbClr val="000000"/>
              </a:solidFill>
              <a:latin typeface="Arial"/>
              <a:ea typeface="Arial"/>
              <a:cs typeface="Arial"/>
              <a:sym typeface="Arial"/>
            </a:endParaRPr>
          </a:p>
        </p:txBody>
      </p:sp>
      <p:sp>
        <p:nvSpPr>
          <p:cNvPr id="319" name="Google Shape;319;p23"/>
          <p:cNvSpPr/>
          <p:nvPr/>
        </p:nvSpPr>
        <p:spPr>
          <a:xfrm>
            <a:off x="0" y="990600"/>
            <a:ext cx="9144000" cy="76200"/>
          </a:xfrm>
          <a:prstGeom prst="rect">
            <a:avLst/>
          </a:prstGeom>
          <a:solidFill>
            <a:schemeClr val="accent2"/>
          </a:solidFill>
          <a:ln w="190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20" name="Google Shape;320;p23"/>
          <p:cNvSpPr/>
          <p:nvPr/>
        </p:nvSpPr>
        <p:spPr>
          <a:xfrm>
            <a:off x="-241800" y="1103100"/>
            <a:ext cx="93858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txBox="1"/>
          <p:nvPr/>
        </p:nvSpPr>
        <p:spPr>
          <a:xfrm>
            <a:off x="152400" y="273050"/>
            <a:ext cx="87630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2800"/>
              <a:buFont typeface="Twentieth Century"/>
              <a:buNone/>
            </a:pPr>
            <a:r>
              <a:rPr lang="en-US" sz="2800" b="0" i="0" u="none" strike="noStrike" cap="none">
                <a:solidFill>
                  <a:srgbClr val="244061"/>
                </a:solidFill>
                <a:latin typeface="Twentieth Century"/>
                <a:ea typeface="Twentieth Century"/>
                <a:cs typeface="Twentieth Century"/>
                <a:sym typeface="Twentieth Century"/>
              </a:rPr>
              <a:t>It is not that oppressors are 'out of control' it is quite the opposite- they are </a:t>
            </a:r>
            <a:r>
              <a:rPr lang="en-US" sz="2800" b="1" i="0" u="none" strike="noStrike" cap="none">
                <a:solidFill>
                  <a:srgbClr val="244061"/>
                </a:solidFill>
                <a:latin typeface="Twentieth Century"/>
                <a:ea typeface="Twentieth Century"/>
                <a:cs typeface="Twentieth Century"/>
                <a:sym typeface="Twentieth Century"/>
              </a:rPr>
              <a:t>using violence to maintain control</a:t>
            </a:r>
            <a:r>
              <a:rPr lang="en-US" sz="2800" b="0" i="0" u="none" strike="noStrike" cap="none">
                <a:solidFill>
                  <a:srgbClr val="244061"/>
                </a:solidFill>
                <a:latin typeface="Twentieth Century"/>
                <a:ea typeface="Twentieth Century"/>
                <a:cs typeface="Twentieth Century"/>
                <a:sym typeface="Twentieth Century"/>
              </a:rPr>
              <a:t>. </a:t>
            </a:r>
            <a:endParaRPr sz="1400" b="0" i="0" u="none" strike="noStrike" cap="none">
              <a:solidFill>
                <a:srgbClr val="000000"/>
              </a:solidFill>
              <a:latin typeface="Arial"/>
              <a:ea typeface="Arial"/>
              <a:cs typeface="Arial"/>
              <a:sym typeface="Arial"/>
            </a:endParaRPr>
          </a:p>
        </p:txBody>
      </p:sp>
      <p:sp>
        <p:nvSpPr>
          <p:cNvPr id="326" name="Google Shape;326;p24"/>
          <p:cNvSpPr txBox="1"/>
          <p:nvPr/>
        </p:nvSpPr>
        <p:spPr>
          <a:xfrm>
            <a:off x="914400" y="1447800"/>
            <a:ext cx="3733800" cy="762000"/>
          </a:xfrm>
          <a:prstGeom prst="rect">
            <a:avLst/>
          </a:prstGeom>
          <a:noFill/>
          <a:ln>
            <a:noFill/>
          </a:ln>
        </p:spPr>
        <p:txBody>
          <a:bodyPr spcFirstLastPara="1" wrap="square" lIns="91425" tIns="45700" rIns="91425" bIns="45700" anchor="t" anchorCtr="0">
            <a:noAutofit/>
          </a:bodyPr>
          <a:lstStyle/>
          <a:p>
            <a:pPr marL="320040" marR="0" lvl="0" indent="-320040" algn="l" rtl="0">
              <a:lnSpc>
                <a:spcPct val="100000"/>
              </a:lnSpc>
              <a:spcBef>
                <a:spcPts val="0"/>
              </a:spcBef>
              <a:spcAft>
                <a:spcPts val="0"/>
              </a:spcAft>
              <a:buClr>
                <a:schemeClr val="accent2"/>
              </a:buClr>
              <a:buSzPts val="1740"/>
              <a:buFont typeface="Noto Sans"/>
              <a:buChar char="◻"/>
            </a:pPr>
            <a:r>
              <a:rPr lang="en-US" sz="2900" b="0" i="0" u="none" strike="noStrike" cap="none">
                <a:solidFill>
                  <a:schemeClr val="dk1"/>
                </a:solidFill>
                <a:latin typeface="Twentieth Century"/>
                <a:ea typeface="Twentieth Century"/>
                <a:cs typeface="Twentieth Century"/>
                <a:sym typeface="Twentieth Century"/>
              </a:rPr>
              <a:t>Herod</a:t>
            </a:r>
            <a:endParaRPr sz="2900" b="0" i="0" u="none" strike="noStrike" cap="none">
              <a:solidFill>
                <a:schemeClr val="dk1"/>
              </a:solidFill>
              <a:latin typeface="Twentieth Century"/>
              <a:ea typeface="Twentieth Century"/>
              <a:cs typeface="Twentieth Century"/>
              <a:sym typeface="Twentieth Century"/>
            </a:endParaRPr>
          </a:p>
        </p:txBody>
      </p:sp>
      <p:sp>
        <p:nvSpPr>
          <p:cNvPr id="327" name="Google Shape;327;p24"/>
          <p:cNvSpPr txBox="1"/>
          <p:nvPr/>
        </p:nvSpPr>
        <p:spPr>
          <a:xfrm>
            <a:off x="4953000" y="1447800"/>
            <a:ext cx="3733800" cy="762000"/>
          </a:xfrm>
          <a:prstGeom prst="rect">
            <a:avLst/>
          </a:prstGeom>
          <a:noFill/>
          <a:ln>
            <a:noFill/>
          </a:ln>
        </p:spPr>
        <p:txBody>
          <a:bodyPr spcFirstLastPara="1" wrap="square" lIns="91425" tIns="45700" rIns="91425" bIns="45700" anchor="t" anchorCtr="0">
            <a:noAutofit/>
          </a:bodyPr>
          <a:lstStyle/>
          <a:p>
            <a:pPr marL="320040" marR="0" lvl="0" indent="-320040" algn="l" rtl="0">
              <a:lnSpc>
                <a:spcPct val="100000"/>
              </a:lnSpc>
              <a:spcBef>
                <a:spcPts val="0"/>
              </a:spcBef>
              <a:spcAft>
                <a:spcPts val="0"/>
              </a:spcAft>
              <a:buClr>
                <a:schemeClr val="accent2"/>
              </a:buClr>
              <a:buSzPts val="1740"/>
              <a:buFont typeface="Noto Sans"/>
              <a:buChar char="◻"/>
            </a:pPr>
            <a:r>
              <a:rPr lang="en-US" sz="2900" b="0" i="0" u="none" strike="noStrike" cap="none">
                <a:solidFill>
                  <a:schemeClr val="dk1"/>
                </a:solidFill>
                <a:latin typeface="Twentieth Century"/>
                <a:ea typeface="Twentieth Century"/>
                <a:cs typeface="Twentieth Century"/>
                <a:sym typeface="Twentieth Century"/>
              </a:rPr>
              <a:t>Haman</a:t>
            </a:r>
            <a:endParaRPr sz="2900" b="0" i="0" u="none" strike="noStrike" cap="none">
              <a:solidFill>
                <a:schemeClr val="dk1"/>
              </a:solidFill>
              <a:latin typeface="Twentieth Century"/>
              <a:ea typeface="Twentieth Century"/>
              <a:cs typeface="Twentieth Century"/>
              <a:sym typeface="Twentieth Century"/>
            </a:endParaRPr>
          </a:p>
        </p:txBody>
      </p:sp>
      <p:sp>
        <p:nvSpPr>
          <p:cNvPr id="328" name="Google Shape;328;p24"/>
          <p:cNvSpPr txBox="1"/>
          <p:nvPr/>
        </p:nvSpPr>
        <p:spPr>
          <a:xfrm>
            <a:off x="914400" y="1866900"/>
            <a:ext cx="3733800" cy="3886200"/>
          </a:xfrm>
          <a:prstGeom prst="rect">
            <a:avLst/>
          </a:prstGeom>
          <a:noFill/>
          <a:ln>
            <a:noFill/>
          </a:ln>
        </p:spPr>
        <p:txBody>
          <a:bodyPr spcFirstLastPara="1" wrap="square" lIns="91425" tIns="45700" rIns="91425" bIns="45700" anchor="t" anchorCtr="0">
            <a:normAutofit fontScale="62500" lnSpcReduction="20000"/>
          </a:bodyPr>
          <a:lstStyle/>
          <a:p>
            <a:pPr marL="320040" marR="0" lvl="0" indent="-320040" algn="r" rtl="0">
              <a:lnSpc>
                <a:spcPct val="100000"/>
              </a:lnSpc>
              <a:spcBef>
                <a:spcPts val="0"/>
              </a:spcBef>
              <a:spcAft>
                <a:spcPts val="0"/>
              </a:spcAft>
              <a:buClr>
                <a:schemeClr val="accent2"/>
              </a:buClr>
              <a:buSzPct val="59999"/>
              <a:buFont typeface="Noto Sans"/>
              <a:buNone/>
            </a:pPr>
            <a:r>
              <a:rPr lang="en-US" sz="2900" b="0" i="0" u="none" strike="noStrike" cap="none">
                <a:solidFill>
                  <a:schemeClr val="dk1"/>
                </a:solidFill>
                <a:latin typeface="Twentieth Century"/>
                <a:ea typeface="Twentieth Century"/>
                <a:cs typeface="Twentieth Century"/>
                <a:sym typeface="Twentieth Century"/>
              </a:rPr>
              <a:t>Matt 2: 16-18</a:t>
            </a:r>
            <a:endParaRPr sz="1400" b="0" i="0" u="none" strike="noStrike" cap="none">
              <a:solidFill>
                <a:srgbClr val="000000"/>
              </a:solidFill>
              <a:latin typeface="Arial"/>
              <a:ea typeface="Arial"/>
              <a:cs typeface="Arial"/>
              <a:sym typeface="Arial"/>
            </a:endParaRPr>
          </a:p>
          <a:p>
            <a:pPr marL="320040" marR="0" lvl="0" indent="-320040" algn="l" rtl="0">
              <a:lnSpc>
                <a:spcPct val="100000"/>
              </a:lnSpc>
              <a:spcBef>
                <a:spcPts val="700"/>
              </a:spcBef>
              <a:spcAft>
                <a:spcPts val="0"/>
              </a:spcAft>
              <a:buClr>
                <a:schemeClr val="accent2"/>
              </a:buClr>
              <a:buSzPct val="59999"/>
              <a:buFont typeface="Noto Sans"/>
              <a:buNone/>
            </a:pPr>
            <a:r>
              <a:rPr lang="en-US" sz="2900" b="1" i="0" u="none" strike="noStrike" cap="none" baseline="30000">
                <a:solidFill>
                  <a:schemeClr val="dk1"/>
                </a:solidFill>
                <a:latin typeface="Twentieth Century"/>
                <a:ea typeface="Twentieth Century"/>
                <a:cs typeface="Twentieth Century"/>
                <a:sym typeface="Twentieth Century"/>
              </a:rPr>
              <a:t> </a:t>
            </a:r>
            <a:r>
              <a:rPr lang="en-US" sz="2900" b="0" i="0" u="none" strike="noStrike" cap="none">
                <a:solidFill>
                  <a:schemeClr val="dk1"/>
                </a:solidFill>
                <a:latin typeface="Twentieth Century"/>
                <a:ea typeface="Twentieth Century"/>
                <a:cs typeface="Twentieth Century"/>
                <a:sym typeface="Twentieth Century"/>
              </a:rPr>
              <a:t>Then Herod, when he saw that he had been tricked by the wise men, became furious, and he sent and killed all the male children in Bethlehem and in all that region who were two years old or under, according to the time that he had ascertained from the wise men. </a:t>
            </a:r>
            <a:r>
              <a:rPr lang="en-US" sz="2900" b="1" i="0" u="none" strike="noStrike" cap="none" baseline="30000">
                <a:solidFill>
                  <a:schemeClr val="dk1"/>
                </a:solidFill>
                <a:latin typeface="Twentieth Century"/>
                <a:ea typeface="Twentieth Century"/>
                <a:cs typeface="Twentieth Century"/>
                <a:sym typeface="Twentieth Century"/>
              </a:rPr>
              <a:t>17 </a:t>
            </a:r>
            <a:r>
              <a:rPr lang="en-US" sz="2900" b="0" i="0" u="none" strike="noStrike" cap="none">
                <a:solidFill>
                  <a:schemeClr val="dk1"/>
                </a:solidFill>
                <a:latin typeface="Twentieth Century"/>
                <a:ea typeface="Twentieth Century"/>
                <a:cs typeface="Twentieth Century"/>
                <a:sym typeface="Twentieth Century"/>
              </a:rPr>
              <a:t>Then was fulfilled what was spoken by the prophet Jeremiah:</a:t>
            </a:r>
            <a:r>
              <a:rPr lang="en-US" sz="2900" b="1" i="0" u="none" strike="noStrike" cap="none" baseline="30000">
                <a:solidFill>
                  <a:schemeClr val="dk1"/>
                </a:solidFill>
                <a:latin typeface="Twentieth Century"/>
                <a:ea typeface="Twentieth Century"/>
                <a:cs typeface="Twentieth Century"/>
                <a:sym typeface="Twentieth Century"/>
              </a:rPr>
              <a:t>18</a:t>
            </a:r>
            <a:endParaRPr sz="1400" b="0" i="0" u="none" strike="noStrike" cap="none">
              <a:solidFill>
                <a:srgbClr val="000000"/>
              </a:solidFill>
              <a:latin typeface="Arial"/>
              <a:ea typeface="Arial"/>
              <a:cs typeface="Arial"/>
              <a:sym typeface="Arial"/>
            </a:endParaRPr>
          </a:p>
          <a:p>
            <a:pPr marL="320040" marR="0" lvl="0" indent="-320040" algn="ctr" rtl="0">
              <a:lnSpc>
                <a:spcPct val="100000"/>
              </a:lnSpc>
              <a:spcBef>
                <a:spcPts val="700"/>
              </a:spcBef>
              <a:spcAft>
                <a:spcPts val="0"/>
              </a:spcAft>
              <a:buClr>
                <a:schemeClr val="accent2"/>
              </a:buClr>
              <a:buSzPct val="59999"/>
              <a:buFont typeface="Noto Sans"/>
              <a:buNone/>
            </a:pPr>
            <a:r>
              <a:rPr lang="en-US" sz="2900" b="1" i="0" u="none" strike="noStrike" cap="none" baseline="30000">
                <a:solidFill>
                  <a:schemeClr val="dk1"/>
                </a:solidFill>
                <a:latin typeface="Twentieth Century"/>
                <a:ea typeface="Twentieth Century"/>
                <a:cs typeface="Twentieth Century"/>
                <a:sym typeface="Twentieth Century"/>
              </a:rPr>
              <a:t> </a:t>
            </a:r>
            <a:r>
              <a:rPr lang="en-US" sz="2900" b="0" i="0" u="none" strike="noStrike" cap="none">
                <a:solidFill>
                  <a:schemeClr val="dk1"/>
                </a:solidFill>
                <a:latin typeface="Twentieth Century"/>
                <a:ea typeface="Twentieth Century"/>
                <a:cs typeface="Twentieth Century"/>
                <a:sym typeface="Twentieth Century"/>
              </a:rPr>
              <a:t>“A voice was heard in Ramah,</a:t>
            </a:r>
            <a:br>
              <a:rPr lang="en-US" sz="2900" b="0" i="0" u="none" strike="noStrike" cap="none">
                <a:solidFill>
                  <a:schemeClr val="dk1"/>
                </a:solidFill>
                <a:latin typeface="Twentieth Century"/>
                <a:ea typeface="Twentieth Century"/>
                <a:cs typeface="Twentieth Century"/>
                <a:sym typeface="Twentieth Century"/>
              </a:rPr>
            </a:br>
            <a:r>
              <a:rPr lang="en-US" sz="2900" b="0" i="0" u="none" strike="noStrike" cap="none">
                <a:solidFill>
                  <a:schemeClr val="dk1"/>
                </a:solidFill>
                <a:latin typeface="Twentieth Century"/>
                <a:ea typeface="Twentieth Century"/>
                <a:cs typeface="Twentieth Century"/>
                <a:sym typeface="Twentieth Century"/>
              </a:rPr>
              <a:t>    weeping and loud lamentation,</a:t>
            </a:r>
            <a:br>
              <a:rPr lang="en-US" sz="2900" b="0" i="0" u="none" strike="noStrike" cap="none">
                <a:solidFill>
                  <a:schemeClr val="dk1"/>
                </a:solidFill>
                <a:latin typeface="Twentieth Century"/>
                <a:ea typeface="Twentieth Century"/>
                <a:cs typeface="Twentieth Century"/>
                <a:sym typeface="Twentieth Century"/>
              </a:rPr>
            </a:br>
            <a:r>
              <a:rPr lang="en-US" sz="2900" b="0" i="0" u="none" strike="noStrike" cap="none">
                <a:solidFill>
                  <a:schemeClr val="dk1"/>
                </a:solidFill>
                <a:latin typeface="Twentieth Century"/>
                <a:ea typeface="Twentieth Century"/>
                <a:cs typeface="Twentieth Century"/>
                <a:sym typeface="Twentieth Century"/>
              </a:rPr>
              <a:t>Rachel weeping for her children;</a:t>
            </a:r>
            <a:br>
              <a:rPr lang="en-US" sz="2900" b="0" i="0" u="none" strike="noStrike" cap="none">
                <a:solidFill>
                  <a:schemeClr val="dk1"/>
                </a:solidFill>
                <a:latin typeface="Twentieth Century"/>
                <a:ea typeface="Twentieth Century"/>
                <a:cs typeface="Twentieth Century"/>
                <a:sym typeface="Twentieth Century"/>
              </a:rPr>
            </a:br>
            <a:r>
              <a:rPr lang="en-US" sz="2900" b="0" i="0" u="none" strike="noStrike" cap="none">
                <a:solidFill>
                  <a:schemeClr val="dk1"/>
                </a:solidFill>
                <a:latin typeface="Twentieth Century"/>
                <a:ea typeface="Twentieth Century"/>
                <a:cs typeface="Twentieth Century"/>
                <a:sym typeface="Twentieth Century"/>
              </a:rPr>
              <a:t>    she refused to be comforted, because they are no more.”</a:t>
            </a:r>
            <a:endParaRPr sz="1400" b="0" i="0" u="none" strike="noStrike" cap="none">
              <a:solidFill>
                <a:srgbClr val="000000"/>
              </a:solidFill>
              <a:latin typeface="Arial"/>
              <a:ea typeface="Arial"/>
              <a:cs typeface="Arial"/>
              <a:sym typeface="Arial"/>
            </a:endParaRPr>
          </a:p>
          <a:p>
            <a:pPr marL="320040" marR="0" lvl="0" indent="-320040" algn="l" rtl="0">
              <a:lnSpc>
                <a:spcPct val="100000"/>
              </a:lnSpc>
              <a:spcBef>
                <a:spcPts val="700"/>
              </a:spcBef>
              <a:spcAft>
                <a:spcPts val="0"/>
              </a:spcAft>
              <a:buClr>
                <a:schemeClr val="accent2"/>
              </a:buClr>
              <a:buSzPct val="59999"/>
              <a:buFont typeface="Noto Sans"/>
              <a:buNone/>
            </a:pPr>
            <a:endParaRPr sz="2900" b="0" i="0" u="none" strike="noStrike" cap="none">
              <a:solidFill>
                <a:schemeClr val="dk1"/>
              </a:solidFill>
              <a:latin typeface="Twentieth Century"/>
              <a:ea typeface="Twentieth Century"/>
              <a:cs typeface="Twentieth Century"/>
              <a:sym typeface="Twentieth Century"/>
            </a:endParaRPr>
          </a:p>
        </p:txBody>
      </p:sp>
      <p:sp>
        <p:nvSpPr>
          <p:cNvPr id="329" name="Google Shape;329;p24"/>
          <p:cNvSpPr txBox="1"/>
          <p:nvPr/>
        </p:nvSpPr>
        <p:spPr>
          <a:xfrm>
            <a:off x="4953000" y="1866900"/>
            <a:ext cx="3733800" cy="3886200"/>
          </a:xfrm>
          <a:prstGeom prst="rect">
            <a:avLst/>
          </a:prstGeom>
          <a:noFill/>
          <a:ln>
            <a:noFill/>
          </a:ln>
        </p:spPr>
        <p:txBody>
          <a:bodyPr spcFirstLastPara="1" wrap="square" lIns="91425" tIns="45700" rIns="91425" bIns="45700" anchor="t" anchorCtr="0">
            <a:normAutofit fontScale="70000" lnSpcReduction="20000"/>
          </a:bodyPr>
          <a:lstStyle/>
          <a:p>
            <a:pPr marL="320040" marR="0" lvl="0" indent="-320040" algn="r" rtl="0">
              <a:lnSpc>
                <a:spcPct val="100000"/>
              </a:lnSpc>
              <a:spcBef>
                <a:spcPts val="0"/>
              </a:spcBef>
              <a:spcAft>
                <a:spcPts val="0"/>
              </a:spcAft>
              <a:buClr>
                <a:schemeClr val="accent2"/>
              </a:buClr>
              <a:buSzPct val="59999"/>
              <a:buFont typeface="Noto Sans"/>
              <a:buNone/>
            </a:pPr>
            <a:r>
              <a:rPr lang="en-US" sz="2900" b="0" i="0" u="none" strike="noStrike" cap="none">
                <a:solidFill>
                  <a:schemeClr val="dk1"/>
                </a:solidFill>
                <a:latin typeface="Twentieth Century"/>
                <a:ea typeface="Twentieth Century"/>
                <a:cs typeface="Twentieth Century"/>
                <a:sym typeface="Twentieth Century"/>
              </a:rPr>
              <a:t>Esther 3: 5-6</a:t>
            </a:r>
            <a:endParaRPr sz="1400" b="0" i="0" u="none" strike="noStrike" cap="none">
              <a:solidFill>
                <a:srgbClr val="000000"/>
              </a:solidFill>
              <a:latin typeface="Arial"/>
              <a:ea typeface="Arial"/>
              <a:cs typeface="Arial"/>
              <a:sym typeface="Arial"/>
            </a:endParaRPr>
          </a:p>
          <a:p>
            <a:pPr marL="320040" marR="0" lvl="0" indent="-320040" algn="l" rtl="0">
              <a:lnSpc>
                <a:spcPct val="100000"/>
              </a:lnSpc>
              <a:spcBef>
                <a:spcPts val="700"/>
              </a:spcBef>
              <a:spcAft>
                <a:spcPts val="0"/>
              </a:spcAft>
              <a:buClr>
                <a:schemeClr val="accent2"/>
              </a:buClr>
              <a:buSzPct val="59999"/>
              <a:buFont typeface="Noto Sans"/>
              <a:buNone/>
            </a:pPr>
            <a:r>
              <a:rPr lang="en-US" sz="2900" b="0" i="0" u="none" strike="noStrike" cap="none">
                <a:solidFill>
                  <a:schemeClr val="dk1"/>
                </a:solidFill>
                <a:latin typeface="Twentieth Century"/>
                <a:ea typeface="Twentieth Century"/>
                <a:cs typeface="Twentieth Century"/>
                <a:sym typeface="Twentieth Century"/>
              </a:rPr>
              <a:t>And when Haman saw that Mordecai did not bow down or pay homage to him, Haman was filled with fury. </a:t>
            </a:r>
            <a:r>
              <a:rPr lang="en-US" sz="2900" b="1" i="0" u="none" strike="noStrike" cap="none" baseline="30000">
                <a:solidFill>
                  <a:schemeClr val="dk1"/>
                </a:solidFill>
                <a:latin typeface="Twentieth Century"/>
                <a:ea typeface="Twentieth Century"/>
                <a:cs typeface="Twentieth Century"/>
                <a:sym typeface="Twentieth Century"/>
              </a:rPr>
              <a:t>6 </a:t>
            </a:r>
            <a:r>
              <a:rPr lang="en-US" sz="2900" b="0" i="0" u="none" strike="noStrike" cap="none">
                <a:solidFill>
                  <a:schemeClr val="dk1"/>
                </a:solidFill>
                <a:latin typeface="Twentieth Century"/>
                <a:ea typeface="Twentieth Century"/>
                <a:cs typeface="Twentieth Century"/>
                <a:sym typeface="Twentieth Century"/>
              </a:rPr>
              <a:t>But he disdained to lay hands on Mordecai alone. So, as they had made known to him the people of Mordecai, Haman sought to destroy all the Jews, the people of Mordecai, throughout the whole kingdom of Ahasuerus.</a:t>
            </a:r>
            <a:endParaRPr sz="2900" b="0" i="0" u="none" strike="noStrike" cap="none">
              <a:solidFill>
                <a:schemeClr val="dk1"/>
              </a:solidFill>
              <a:latin typeface="Twentieth Century"/>
              <a:ea typeface="Twentieth Century"/>
              <a:cs typeface="Twentieth Century"/>
              <a:sym typeface="Twentieth Century"/>
            </a:endParaRPr>
          </a:p>
        </p:txBody>
      </p:sp>
      <p:sp>
        <p:nvSpPr>
          <p:cNvPr id="330" name="Google Shape;330;p24"/>
          <p:cNvSpPr txBox="1"/>
          <p:nvPr/>
        </p:nvSpPr>
        <p:spPr>
          <a:xfrm>
            <a:off x="-304800" y="5964450"/>
            <a:ext cx="6943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44061"/>
                </a:solidFill>
                <a:latin typeface="Twentieth Century"/>
                <a:ea typeface="Twentieth Century"/>
                <a:cs typeface="Twentieth Century"/>
                <a:sym typeface="Twentieth Century"/>
              </a:rPr>
              <a:t>We need to look and see what is motivating them</a:t>
            </a:r>
            <a:endParaRPr sz="1400" b="0" i="0" u="none" strike="noStrike" cap="none">
              <a:solidFill>
                <a:srgbClr val="000000"/>
              </a:solidFill>
              <a:latin typeface="Arial"/>
              <a:ea typeface="Arial"/>
              <a:cs typeface="Arial"/>
              <a:sym typeface="Arial"/>
            </a:endParaRPr>
          </a:p>
        </p:txBody>
      </p:sp>
      <p:sp>
        <p:nvSpPr>
          <p:cNvPr id="331" name="Google Shape;331;p24"/>
          <p:cNvSpPr txBox="1">
            <a:spLocks noGrp="1"/>
          </p:cNvSpPr>
          <p:nvPr>
            <p:ph type="title"/>
          </p:nvPr>
        </p:nvSpPr>
        <p:spPr>
          <a:xfrm>
            <a:off x="273600" y="168117"/>
            <a:ext cx="8520600" cy="81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6"/>
          <p:cNvSpPr txBox="1">
            <a:spLocks noGrp="1"/>
          </p:cNvSpPr>
          <p:nvPr>
            <p:ph type="title" idx="4294967295"/>
          </p:nvPr>
        </p:nvSpPr>
        <p:spPr>
          <a:xfrm>
            <a:off x="311700" y="546667"/>
            <a:ext cx="8520600" cy="81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a:t>The Oppressed Experience</a:t>
            </a:r>
            <a:endParaRPr/>
          </a:p>
        </p:txBody>
      </p:sp>
      <p:sp>
        <p:nvSpPr>
          <p:cNvPr id="337" name="Google Shape;337;p26"/>
          <p:cNvSpPr txBox="1">
            <a:spLocks noGrp="1"/>
          </p:cNvSpPr>
          <p:nvPr>
            <p:ph type="body" idx="4294967295"/>
          </p:nvPr>
        </p:nvSpPr>
        <p:spPr>
          <a:xfrm>
            <a:off x="311700" y="1639833"/>
            <a:ext cx="8520600" cy="4452000"/>
          </a:xfrm>
          <a:prstGeom prst="rect">
            <a:avLst/>
          </a:prstGeom>
          <a:noFill/>
          <a:ln>
            <a:noFill/>
          </a:ln>
        </p:spPr>
        <p:txBody>
          <a:bodyPr spcFirstLastPara="1" wrap="square" lIns="91425" tIns="45700" rIns="91425" bIns="45700" anchor="t" anchorCtr="0">
            <a:normAutofit fontScale="70000" lnSpcReduction="20000"/>
          </a:bodyPr>
          <a:lstStyle/>
          <a:p>
            <a:pPr marL="320040" lvl="0" indent="-320040" algn="l" rtl="0">
              <a:lnSpc>
                <a:spcPct val="115000"/>
              </a:lnSpc>
              <a:spcBef>
                <a:spcPts val="0"/>
              </a:spcBef>
              <a:spcAft>
                <a:spcPts val="0"/>
              </a:spcAft>
              <a:buSzPct val="100000"/>
              <a:buChar char="●"/>
            </a:pPr>
            <a:r>
              <a:rPr lang="en-US" sz="3400"/>
              <a:t>Being owned</a:t>
            </a:r>
            <a:endParaRPr sz="3400"/>
          </a:p>
          <a:p>
            <a:pPr marL="320040" lvl="0" indent="-320040" algn="l" rtl="0">
              <a:lnSpc>
                <a:spcPct val="115000"/>
              </a:lnSpc>
              <a:spcBef>
                <a:spcPts val="700"/>
              </a:spcBef>
              <a:spcAft>
                <a:spcPts val="0"/>
              </a:spcAft>
              <a:buSzPct val="100000"/>
              <a:buChar char="●"/>
            </a:pPr>
            <a:r>
              <a:rPr lang="en-US" sz="3400"/>
              <a:t>Confused</a:t>
            </a:r>
            <a:endParaRPr sz="3400"/>
          </a:p>
          <a:p>
            <a:pPr marL="320040" lvl="0" indent="-320040" algn="l" rtl="0">
              <a:lnSpc>
                <a:spcPct val="115000"/>
              </a:lnSpc>
              <a:spcBef>
                <a:spcPts val="700"/>
              </a:spcBef>
              <a:spcAft>
                <a:spcPts val="0"/>
              </a:spcAft>
              <a:buSzPct val="100000"/>
              <a:buChar char="●"/>
            </a:pPr>
            <a:r>
              <a:rPr lang="en-US" sz="3400"/>
              <a:t>Enslavement</a:t>
            </a:r>
            <a:endParaRPr sz="3400"/>
          </a:p>
          <a:p>
            <a:pPr marL="320040" lvl="0" indent="-320040" algn="l" rtl="0">
              <a:lnSpc>
                <a:spcPct val="115000"/>
              </a:lnSpc>
              <a:spcBef>
                <a:spcPts val="700"/>
              </a:spcBef>
              <a:spcAft>
                <a:spcPts val="0"/>
              </a:spcAft>
              <a:buSzPct val="100000"/>
              <a:buChar char="●"/>
            </a:pPr>
            <a:r>
              <a:rPr lang="en-US" sz="3400"/>
              <a:t>Crushed</a:t>
            </a:r>
            <a:endParaRPr sz="3400"/>
          </a:p>
          <a:p>
            <a:pPr marL="320040" lvl="0" indent="-320040" algn="l" rtl="0">
              <a:lnSpc>
                <a:spcPct val="115000"/>
              </a:lnSpc>
              <a:spcBef>
                <a:spcPts val="700"/>
              </a:spcBef>
              <a:spcAft>
                <a:spcPts val="0"/>
              </a:spcAft>
              <a:buSzPct val="100000"/>
              <a:buChar char="●"/>
            </a:pPr>
            <a:r>
              <a:rPr lang="en-US" sz="3400"/>
              <a:t>Alone</a:t>
            </a:r>
            <a:endParaRPr sz="3400"/>
          </a:p>
          <a:p>
            <a:pPr marL="320040" lvl="0" indent="-320040" algn="l" rtl="0">
              <a:lnSpc>
                <a:spcPct val="115000"/>
              </a:lnSpc>
              <a:spcBef>
                <a:spcPts val="700"/>
              </a:spcBef>
              <a:spcAft>
                <a:spcPts val="0"/>
              </a:spcAft>
              <a:buSzPct val="100000"/>
              <a:buChar char="●"/>
            </a:pPr>
            <a:r>
              <a:rPr lang="en-US" sz="3400"/>
              <a:t>Physically Ill</a:t>
            </a:r>
            <a:endParaRPr sz="3400"/>
          </a:p>
          <a:p>
            <a:pPr marL="320040" lvl="0" indent="-320040" algn="l" rtl="0">
              <a:lnSpc>
                <a:spcPct val="115000"/>
              </a:lnSpc>
              <a:spcBef>
                <a:spcPts val="700"/>
              </a:spcBef>
              <a:spcAft>
                <a:spcPts val="0"/>
              </a:spcAft>
              <a:buSzPct val="100000"/>
              <a:buChar char="●"/>
            </a:pPr>
            <a:r>
              <a:rPr lang="en-US" sz="3400"/>
              <a:t>Feels Responsible</a:t>
            </a:r>
            <a:endParaRPr sz="3400"/>
          </a:p>
          <a:p>
            <a:pPr marL="320040" lvl="0" indent="-320040" algn="l" rtl="0">
              <a:lnSpc>
                <a:spcPct val="115000"/>
              </a:lnSpc>
              <a:spcBef>
                <a:spcPts val="700"/>
              </a:spcBef>
              <a:spcAft>
                <a:spcPts val="0"/>
              </a:spcAft>
              <a:buSzPct val="100000"/>
              <a:buChar char="●"/>
            </a:pPr>
            <a:r>
              <a:rPr lang="en-US" sz="3400"/>
              <a:t>Devalued</a:t>
            </a:r>
            <a:endParaRPr sz="3400"/>
          </a:p>
          <a:p>
            <a:pPr marL="320040" lvl="0" indent="-320040" algn="l" rtl="0">
              <a:lnSpc>
                <a:spcPct val="115000"/>
              </a:lnSpc>
              <a:spcBef>
                <a:spcPts val="700"/>
              </a:spcBef>
              <a:spcAft>
                <a:spcPts val="0"/>
              </a:spcAft>
              <a:buSzPct val="100000"/>
              <a:buChar char="●"/>
            </a:pPr>
            <a:r>
              <a:rPr lang="en-US" sz="3400"/>
              <a:t>Angry</a:t>
            </a:r>
            <a:endParaRPr sz="3400"/>
          </a:p>
          <a:p>
            <a:pPr marL="320040" lvl="0" indent="-320040" algn="l" rtl="0">
              <a:lnSpc>
                <a:spcPct val="115000"/>
              </a:lnSpc>
              <a:spcBef>
                <a:spcPts val="700"/>
              </a:spcBef>
              <a:spcAft>
                <a:spcPts val="0"/>
              </a:spcAft>
              <a:buSzPct val="100000"/>
              <a:buChar char="●"/>
            </a:pPr>
            <a:r>
              <a:rPr lang="en-US" sz="3400"/>
              <a:t>Guilty</a:t>
            </a:r>
            <a:endParaRPr sz="3400"/>
          </a:p>
          <a:p>
            <a:pPr marL="320040" lvl="0" indent="-209550" algn="l" rtl="0">
              <a:lnSpc>
                <a:spcPct val="115000"/>
              </a:lnSpc>
              <a:spcBef>
                <a:spcPts val="700"/>
              </a:spcBef>
              <a:spcAft>
                <a:spcPts val="0"/>
              </a:spcAft>
              <a:buSzPct val="96666"/>
              <a:buNone/>
            </a:pPr>
            <a:endParaRPr/>
          </a:p>
          <a:p>
            <a:pPr marL="320040" lvl="0" indent="-209550" algn="l" rtl="0">
              <a:lnSpc>
                <a:spcPct val="115000"/>
              </a:lnSpc>
              <a:spcBef>
                <a:spcPts val="700"/>
              </a:spcBef>
              <a:spcAft>
                <a:spcPts val="1200"/>
              </a:spcAft>
              <a:buSzPct val="96666"/>
              <a:buNone/>
            </a:pPr>
            <a:endParaRPr/>
          </a:p>
        </p:txBody>
      </p:sp>
      <p:pic>
        <p:nvPicPr>
          <p:cNvPr id="338" name="Google Shape;338;p26" descr="bible-jumbled.jpg"/>
          <p:cNvPicPr preferRelativeResize="0"/>
          <p:nvPr/>
        </p:nvPicPr>
        <p:blipFill rotWithShape="1">
          <a:blip r:embed="rId3">
            <a:alphaModFix/>
          </a:blip>
          <a:srcRect/>
          <a:stretch/>
        </p:blipFill>
        <p:spPr>
          <a:xfrm>
            <a:off x="3352600" y="1543250"/>
            <a:ext cx="4811500" cy="3618650"/>
          </a:xfrm>
          <a:prstGeom prst="rect">
            <a:avLst/>
          </a:prstGeom>
          <a:noFill/>
          <a:ln>
            <a:noFill/>
          </a:ln>
        </p:spPr>
      </p:pic>
      <p:sp>
        <p:nvSpPr>
          <p:cNvPr id="339" name="Google Shape;339;p26"/>
          <p:cNvSpPr/>
          <p:nvPr/>
        </p:nvSpPr>
        <p:spPr>
          <a:xfrm>
            <a:off x="18450" y="6473300"/>
            <a:ext cx="91950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311700" y="289142"/>
            <a:ext cx="8520600" cy="81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b="1"/>
              <a:t>Marriage, a picture of Christ and his Church</a:t>
            </a:r>
            <a:endParaRPr b="1"/>
          </a:p>
        </p:txBody>
      </p:sp>
      <p:sp>
        <p:nvSpPr>
          <p:cNvPr id="123" name="Google Shape;123;p2"/>
          <p:cNvSpPr txBox="1">
            <a:spLocks noGrp="1"/>
          </p:cNvSpPr>
          <p:nvPr>
            <p:ph type="body" idx="4294967295"/>
          </p:nvPr>
        </p:nvSpPr>
        <p:spPr>
          <a:xfrm>
            <a:off x="5153100" y="1143004"/>
            <a:ext cx="3886200" cy="4572000"/>
          </a:xfrm>
          <a:prstGeom prst="rect">
            <a:avLst/>
          </a:prstGeom>
          <a:noFill/>
          <a:ln>
            <a:noFill/>
          </a:ln>
        </p:spPr>
        <p:txBody>
          <a:bodyPr spcFirstLastPara="1" wrap="square" lIns="91425" tIns="45700" rIns="91425" bIns="45700" anchor="t" anchorCtr="0">
            <a:normAutofit/>
          </a:bodyPr>
          <a:lstStyle/>
          <a:p>
            <a:pPr marL="320040" lvl="0" indent="-320040" algn="ctr" rtl="0">
              <a:lnSpc>
                <a:spcPct val="115000"/>
              </a:lnSpc>
              <a:spcBef>
                <a:spcPts val="0"/>
              </a:spcBef>
              <a:spcAft>
                <a:spcPts val="0"/>
              </a:spcAft>
              <a:buSzPts val="1740"/>
              <a:buNone/>
            </a:pPr>
            <a:r>
              <a:rPr lang="en-US" sz="2600"/>
              <a:t>Jesus relates to us</a:t>
            </a:r>
            <a:endParaRPr sz="2600"/>
          </a:p>
          <a:p>
            <a:pPr marL="320040" lvl="0" indent="-320040" algn="ctr" rtl="0">
              <a:lnSpc>
                <a:spcPct val="115000"/>
              </a:lnSpc>
              <a:spcBef>
                <a:spcPts val="700"/>
              </a:spcBef>
              <a:spcAft>
                <a:spcPts val="0"/>
              </a:spcAft>
              <a:buSzPts val="2540"/>
              <a:buFont typeface="Noto Sans"/>
              <a:buChar char="▪"/>
            </a:pPr>
            <a:r>
              <a:rPr lang="en-US" sz="2600"/>
              <a:t> He is faithful </a:t>
            </a:r>
            <a:endParaRPr sz="2600"/>
          </a:p>
          <a:p>
            <a:pPr marL="320040" lvl="0" indent="-320040" algn="ctr" rtl="0">
              <a:lnSpc>
                <a:spcPct val="115000"/>
              </a:lnSpc>
              <a:spcBef>
                <a:spcPts val="700"/>
              </a:spcBef>
              <a:spcAft>
                <a:spcPts val="0"/>
              </a:spcAft>
              <a:buSzPts val="2540"/>
              <a:buFont typeface="Noto Sans"/>
              <a:buChar char="▪"/>
            </a:pPr>
            <a:r>
              <a:rPr lang="en-US" sz="2600"/>
              <a:t>sacrificing </a:t>
            </a:r>
            <a:endParaRPr sz="2600"/>
          </a:p>
          <a:p>
            <a:pPr marL="320040" lvl="0" indent="-320040" algn="ctr" rtl="0">
              <a:lnSpc>
                <a:spcPct val="115000"/>
              </a:lnSpc>
              <a:spcBef>
                <a:spcPts val="700"/>
              </a:spcBef>
              <a:spcAft>
                <a:spcPts val="0"/>
              </a:spcAft>
              <a:buSzPts val="2540"/>
              <a:buFont typeface="Noto Sans"/>
              <a:buChar char="▪"/>
            </a:pPr>
            <a:r>
              <a:rPr lang="en-US" sz="2600"/>
              <a:t>accepting</a:t>
            </a:r>
            <a:endParaRPr sz="2600"/>
          </a:p>
          <a:p>
            <a:pPr marL="320040" lvl="0" indent="-320040" algn="ctr" rtl="0">
              <a:lnSpc>
                <a:spcPct val="115000"/>
              </a:lnSpc>
              <a:spcBef>
                <a:spcPts val="700"/>
              </a:spcBef>
              <a:spcAft>
                <a:spcPts val="0"/>
              </a:spcAft>
              <a:buSzPts val="2540"/>
              <a:buFont typeface="Noto Sans"/>
              <a:buChar char="▪"/>
            </a:pPr>
            <a:r>
              <a:rPr lang="en-US" sz="2600"/>
              <a:t>honoring </a:t>
            </a:r>
            <a:endParaRPr sz="2600"/>
          </a:p>
          <a:p>
            <a:pPr marL="320040" lvl="0" indent="-320040" algn="ctr" rtl="0">
              <a:lnSpc>
                <a:spcPct val="115000"/>
              </a:lnSpc>
              <a:spcBef>
                <a:spcPts val="700"/>
              </a:spcBef>
              <a:spcAft>
                <a:spcPts val="0"/>
              </a:spcAft>
              <a:buSzPts val="2540"/>
              <a:buFont typeface="Noto Sans"/>
              <a:buChar char="▪"/>
            </a:pPr>
            <a:r>
              <a:rPr lang="en-US" sz="2600"/>
              <a:t>serving</a:t>
            </a:r>
            <a:endParaRPr sz="2600"/>
          </a:p>
          <a:p>
            <a:pPr marL="320040" lvl="0" indent="-320040" algn="ctr" rtl="0">
              <a:lnSpc>
                <a:spcPct val="115000"/>
              </a:lnSpc>
              <a:spcBef>
                <a:spcPts val="700"/>
              </a:spcBef>
              <a:spcAft>
                <a:spcPts val="0"/>
              </a:spcAft>
              <a:buSzPts val="2540"/>
              <a:buFont typeface="Noto Sans"/>
              <a:buChar char="▪"/>
            </a:pPr>
            <a:r>
              <a:rPr lang="en-US" sz="2600"/>
              <a:t>honest </a:t>
            </a:r>
            <a:endParaRPr sz="2600"/>
          </a:p>
          <a:p>
            <a:pPr marL="320040" lvl="0" indent="-320040" algn="ctr" rtl="0">
              <a:lnSpc>
                <a:spcPct val="115000"/>
              </a:lnSpc>
              <a:spcBef>
                <a:spcPts val="700"/>
              </a:spcBef>
              <a:spcAft>
                <a:spcPts val="0"/>
              </a:spcAft>
              <a:buSzPts val="2540"/>
              <a:buFont typeface="Noto Sans"/>
              <a:buChar char="▪"/>
            </a:pPr>
            <a:r>
              <a:rPr lang="en-US" sz="2600"/>
              <a:t>caring</a:t>
            </a:r>
            <a:endParaRPr sz="2600"/>
          </a:p>
          <a:p>
            <a:pPr marL="320040" lvl="0" indent="-209550" algn="l" rtl="0">
              <a:lnSpc>
                <a:spcPct val="115000"/>
              </a:lnSpc>
              <a:spcBef>
                <a:spcPts val="700"/>
              </a:spcBef>
              <a:spcAft>
                <a:spcPts val="1200"/>
              </a:spcAft>
              <a:buSzPts val="1740"/>
              <a:buNone/>
            </a:pPr>
            <a:endParaRPr/>
          </a:p>
        </p:txBody>
      </p:sp>
      <p:sp>
        <p:nvSpPr>
          <p:cNvPr id="124" name="Google Shape;124;p2"/>
          <p:cNvSpPr txBox="1"/>
          <p:nvPr/>
        </p:nvSpPr>
        <p:spPr>
          <a:xfrm>
            <a:off x="311700" y="1463425"/>
            <a:ext cx="5538000" cy="4383000"/>
          </a:xfrm>
          <a:prstGeom prst="rect">
            <a:avLst/>
          </a:prstGeom>
          <a:noFill/>
          <a:ln>
            <a:noFill/>
          </a:ln>
        </p:spPr>
        <p:txBody>
          <a:bodyPr spcFirstLastPara="1" wrap="square" lIns="91425" tIns="91425" rIns="91425" bIns="91425" anchor="t" anchorCtr="0">
            <a:spAutoFit/>
          </a:bodyPr>
          <a:lstStyle/>
          <a:p>
            <a:pPr marL="457200" marR="0" lvl="0" indent="-387350" algn="l" rtl="0">
              <a:lnSpc>
                <a:spcPct val="115000"/>
              </a:lnSpc>
              <a:spcBef>
                <a:spcPts val="0"/>
              </a:spcBef>
              <a:spcAft>
                <a:spcPts val="0"/>
              </a:spcAft>
              <a:buClr>
                <a:srgbClr val="1A3260"/>
              </a:buClr>
              <a:buSzPts val="2500"/>
              <a:buFont typeface="Arial"/>
              <a:buAutoNum type="arabicPeriod"/>
            </a:pPr>
            <a:r>
              <a:rPr lang="en-US" sz="2500" b="0" i="0" u="none" strike="noStrike" cap="none">
                <a:solidFill>
                  <a:srgbClr val="1A3260"/>
                </a:solidFill>
                <a:latin typeface="Arial"/>
                <a:ea typeface="Arial"/>
                <a:cs typeface="Arial"/>
                <a:sym typeface="Arial"/>
              </a:rPr>
              <a:t>Marriage is ultimately about God and his glory (Eph. 5)</a:t>
            </a:r>
            <a:endParaRPr sz="2500" b="0" i="0" u="none" strike="noStrike" cap="none">
              <a:solidFill>
                <a:srgbClr val="1A3260"/>
              </a:solidFill>
              <a:latin typeface="Arial"/>
              <a:ea typeface="Arial"/>
              <a:cs typeface="Arial"/>
              <a:sym typeface="Arial"/>
            </a:endParaRPr>
          </a:p>
          <a:p>
            <a:pPr marL="457200" marR="0" lvl="0" indent="-387350" algn="l" rtl="0">
              <a:lnSpc>
                <a:spcPct val="115000"/>
              </a:lnSpc>
              <a:spcBef>
                <a:spcPts val="0"/>
              </a:spcBef>
              <a:spcAft>
                <a:spcPts val="0"/>
              </a:spcAft>
              <a:buClr>
                <a:srgbClr val="000000"/>
              </a:buClr>
              <a:buSzPts val="2500"/>
              <a:buFont typeface="Arial"/>
              <a:buAutoNum type="arabicPeriod"/>
            </a:pPr>
            <a:r>
              <a:rPr lang="en-US" sz="2500" b="0" i="0" u="none" strike="noStrike" cap="none">
                <a:solidFill>
                  <a:srgbClr val="000000"/>
                </a:solidFill>
                <a:latin typeface="Arial"/>
                <a:ea typeface="Arial"/>
                <a:cs typeface="Arial"/>
                <a:sym typeface="Arial"/>
              </a:rPr>
              <a:t>When God designed marriage, he already had Christ and the church in mind.</a:t>
            </a:r>
            <a:endParaRPr sz="25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AutoNum type="arabicPeriod"/>
            </a:pPr>
            <a:r>
              <a:rPr lang="en-US" sz="2500" b="0" i="0" u="none" strike="noStrike" cap="none">
                <a:solidFill>
                  <a:srgbClr val="000000"/>
                </a:solidFill>
                <a:latin typeface="Arial"/>
                <a:ea typeface="Arial"/>
                <a:cs typeface="Arial"/>
                <a:sym typeface="Arial"/>
              </a:rPr>
              <a:t>One of God’s great purposes in marriage was to picture the relationship between Christ and his redeemed people forever</a:t>
            </a: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4"/>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b="1"/>
              <a:t>Physical Violence</a:t>
            </a:r>
            <a:endParaRPr/>
          </a:p>
        </p:txBody>
      </p:sp>
      <p:sp>
        <p:nvSpPr>
          <p:cNvPr id="345" name="Google Shape;345;p34"/>
          <p:cNvSpPr txBox="1">
            <a:spLocks noGrp="1"/>
          </p:cNvSpPr>
          <p:nvPr>
            <p:ph type="body" idx="1"/>
          </p:nvPr>
        </p:nvSpPr>
        <p:spPr>
          <a:xfrm>
            <a:off x="311700" y="1639833"/>
            <a:ext cx="8520600" cy="4452000"/>
          </a:xfrm>
          <a:prstGeom prst="rect">
            <a:avLst/>
          </a:prstGeom>
          <a:noFill/>
          <a:ln>
            <a:noFill/>
          </a:ln>
        </p:spPr>
        <p:txBody>
          <a:bodyPr spcFirstLastPara="1" wrap="square" lIns="91425" tIns="45700" rIns="91425" bIns="45700" anchor="t" anchorCtr="0">
            <a:normAutofit fontScale="62500" lnSpcReduction="20000"/>
          </a:bodyPr>
          <a:lstStyle/>
          <a:p>
            <a:pPr marL="514350" lvl="0" indent="-514350" algn="l" rtl="0">
              <a:lnSpc>
                <a:spcPct val="115000"/>
              </a:lnSpc>
              <a:spcBef>
                <a:spcPts val="0"/>
              </a:spcBef>
              <a:spcAft>
                <a:spcPts val="0"/>
              </a:spcAft>
              <a:buSzPct val="59269"/>
              <a:buNone/>
            </a:pPr>
            <a:r>
              <a:rPr lang="en-US" sz="2935" dirty="0"/>
              <a:t>A.  Unpredictable</a:t>
            </a:r>
            <a:endParaRPr sz="2935" dirty="0"/>
          </a:p>
          <a:p>
            <a:pPr marL="514350" lvl="0" indent="-514350" algn="l" rtl="0">
              <a:lnSpc>
                <a:spcPct val="115000"/>
              </a:lnSpc>
              <a:spcBef>
                <a:spcPts val="0"/>
              </a:spcBef>
              <a:spcAft>
                <a:spcPts val="0"/>
              </a:spcAft>
              <a:buSzPct val="59269"/>
              <a:buNone/>
            </a:pPr>
            <a:r>
              <a:rPr lang="en-US" sz="2935" dirty="0"/>
              <a:t>B</a:t>
            </a:r>
            <a:r>
              <a:rPr lang="en-US" sz="2935" b="1" dirty="0"/>
              <a:t>.  Escalates  </a:t>
            </a:r>
            <a:endParaRPr sz="2935" b="1" dirty="0"/>
          </a:p>
          <a:p>
            <a:pPr marL="320040" lvl="0" indent="-320040" algn="l" rtl="0">
              <a:lnSpc>
                <a:spcPct val="115000"/>
              </a:lnSpc>
              <a:spcBef>
                <a:spcPts val="700"/>
              </a:spcBef>
              <a:spcAft>
                <a:spcPts val="0"/>
              </a:spcAft>
              <a:buSzPct val="59269"/>
              <a:buNone/>
            </a:pPr>
            <a:r>
              <a:rPr lang="en-US" sz="2935" dirty="0"/>
              <a:t>C.  Terrifying to </a:t>
            </a:r>
            <a:endParaRPr sz="2935" dirty="0"/>
          </a:p>
          <a:p>
            <a:pPr marL="320040" lvl="0" indent="-320040" algn="l" rtl="0">
              <a:lnSpc>
                <a:spcPct val="115000"/>
              </a:lnSpc>
              <a:spcBef>
                <a:spcPts val="700"/>
              </a:spcBef>
              <a:spcAft>
                <a:spcPts val="0"/>
              </a:spcAft>
              <a:buSzPct val="59269"/>
              <a:buNone/>
            </a:pPr>
            <a:r>
              <a:rPr lang="en-US" sz="2935" dirty="0"/>
              <a:t>	1. experience</a:t>
            </a:r>
            <a:endParaRPr sz="2935" dirty="0"/>
          </a:p>
          <a:p>
            <a:pPr marL="320040" lvl="0" indent="-320040" algn="l" rtl="0">
              <a:lnSpc>
                <a:spcPct val="115000"/>
              </a:lnSpc>
              <a:spcBef>
                <a:spcPts val="700"/>
              </a:spcBef>
              <a:spcAft>
                <a:spcPts val="0"/>
              </a:spcAft>
              <a:buSzPct val="59269"/>
              <a:buNone/>
            </a:pPr>
            <a:r>
              <a:rPr lang="en-US" sz="2935" dirty="0"/>
              <a:t>	2. reveal</a:t>
            </a:r>
            <a:endParaRPr sz="2935" dirty="0"/>
          </a:p>
          <a:p>
            <a:pPr marL="914400" lvl="2" indent="-240886" algn="l" rtl="0">
              <a:lnSpc>
                <a:spcPct val="115000"/>
              </a:lnSpc>
              <a:spcBef>
                <a:spcPts val="500"/>
              </a:spcBef>
              <a:spcAft>
                <a:spcPts val="0"/>
              </a:spcAft>
              <a:buSzPct val="112817"/>
              <a:buChar char="■"/>
            </a:pPr>
            <a:r>
              <a:rPr lang="en-US" sz="2535" dirty="0"/>
              <a:t>We must see</a:t>
            </a:r>
            <a:endParaRPr sz="2535" dirty="0"/>
          </a:p>
          <a:p>
            <a:pPr marL="914400" lvl="2" indent="-240886" algn="l" rtl="0">
              <a:lnSpc>
                <a:spcPct val="115000"/>
              </a:lnSpc>
              <a:spcBef>
                <a:spcPts val="500"/>
              </a:spcBef>
              <a:spcAft>
                <a:spcPts val="0"/>
              </a:spcAft>
              <a:buSzPct val="112817"/>
              <a:buChar char="■"/>
            </a:pPr>
            <a:r>
              <a:rPr lang="en-US" sz="2535" dirty="0"/>
              <a:t>We must respond </a:t>
            </a:r>
            <a:endParaRPr sz="2535" dirty="0"/>
          </a:p>
          <a:p>
            <a:pPr marL="914400" lvl="2" indent="-240886" algn="l" rtl="0">
              <a:lnSpc>
                <a:spcPct val="115000"/>
              </a:lnSpc>
              <a:spcBef>
                <a:spcPts val="500"/>
              </a:spcBef>
              <a:spcAft>
                <a:spcPts val="0"/>
              </a:spcAft>
              <a:buSzPct val="112817"/>
              <a:buChar char="■"/>
            </a:pPr>
            <a:r>
              <a:rPr lang="en-US" sz="2535" dirty="0"/>
              <a:t>Seek to be God glorifying </a:t>
            </a:r>
            <a:endParaRPr sz="2535" dirty="0"/>
          </a:p>
          <a:p>
            <a:pPr marL="320040" lvl="0" indent="-217855" algn="l" rtl="0">
              <a:lnSpc>
                <a:spcPct val="115000"/>
              </a:lnSpc>
              <a:spcBef>
                <a:spcPts val="700"/>
              </a:spcBef>
              <a:spcAft>
                <a:spcPts val="0"/>
              </a:spcAft>
              <a:buSzPct val="96666"/>
              <a:buNone/>
            </a:pPr>
            <a:endParaRPr dirty="0"/>
          </a:p>
          <a:p>
            <a:pPr marL="320040" lvl="0" indent="-217855" algn="l" rtl="0">
              <a:lnSpc>
                <a:spcPct val="115000"/>
              </a:lnSpc>
              <a:spcBef>
                <a:spcPts val="700"/>
              </a:spcBef>
              <a:spcAft>
                <a:spcPts val="0"/>
              </a:spcAft>
              <a:buSzPct val="96666"/>
              <a:buNone/>
            </a:pPr>
            <a:endParaRPr dirty="0"/>
          </a:p>
          <a:p>
            <a:pPr marL="320040" lvl="0" indent="-217855" algn="l" rtl="0">
              <a:lnSpc>
                <a:spcPct val="115000"/>
              </a:lnSpc>
              <a:spcBef>
                <a:spcPts val="700"/>
              </a:spcBef>
              <a:spcAft>
                <a:spcPts val="0"/>
              </a:spcAft>
              <a:buSzPct val="96666"/>
              <a:buNone/>
            </a:pPr>
            <a:endParaRPr dirty="0"/>
          </a:p>
          <a:p>
            <a:pPr marL="320040" lvl="0" indent="-320040" algn="ctr" rtl="0">
              <a:lnSpc>
                <a:spcPct val="115000"/>
              </a:lnSpc>
              <a:spcBef>
                <a:spcPts val="700"/>
              </a:spcBef>
              <a:spcAft>
                <a:spcPts val="0"/>
              </a:spcAft>
              <a:buSzPct val="96666"/>
              <a:buNone/>
            </a:pPr>
            <a:r>
              <a:rPr lang="en-US" b="1" dirty="0">
                <a:solidFill>
                  <a:schemeClr val="accent3"/>
                </a:solidFill>
              </a:rPr>
              <a:t>The prudent sees danger and hides himself, </a:t>
            </a:r>
            <a:endParaRPr b="1" dirty="0">
              <a:solidFill>
                <a:schemeClr val="accent3"/>
              </a:solidFill>
            </a:endParaRPr>
          </a:p>
          <a:p>
            <a:pPr marL="320040" lvl="0" indent="-320040" algn="ctr" rtl="0">
              <a:lnSpc>
                <a:spcPct val="115000"/>
              </a:lnSpc>
              <a:spcBef>
                <a:spcPts val="700"/>
              </a:spcBef>
              <a:spcAft>
                <a:spcPts val="0"/>
              </a:spcAft>
              <a:buSzPct val="96666"/>
              <a:buNone/>
            </a:pPr>
            <a:r>
              <a:rPr lang="en-US" b="1" dirty="0">
                <a:solidFill>
                  <a:schemeClr val="accent3"/>
                </a:solidFill>
              </a:rPr>
              <a:t>but the simple go on and suffer for it.    </a:t>
            </a:r>
            <a:endParaRPr b="1" dirty="0">
              <a:solidFill>
                <a:schemeClr val="accent3"/>
              </a:solidFill>
            </a:endParaRPr>
          </a:p>
          <a:p>
            <a:pPr marL="320040" lvl="0" indent="-320040" algn="ctr" rtl="0">
              <a:lnSpc>
                <a:spcPct val="115000"/>
              </a:lnSpc>
              <a:spcBef>
                <a:spcPts val="700"/>
              </a:spcBef>
              <a:spcAft>
                <a:spcPts val="0"/>
              </a:spcAft>
              <a:buSzPct val="96666"/>
              <a:buNone/>
            </a:pPr>
            <a:r>
              <a:rPr lang="en-US" sz="1800" b="1" dirty="0" err="1">
                <a:solidFill>
                  <a:schemeClr val="accent3"/>
                </a:solidFill>
              </a:rPr>
              <a:t>Pv</a:t>
            </a:r>
            <a:r>
              <a:rPr lang="en-US" sz="1800" b="1" dirty="0">
                <a:solidFill>
                  <a:schemeClr val="accent3"/>
                </a:solidFill>
              </a:rPr>
              <a:t>. 22:3</a:t>
            </a:r>
            <a:endParaRPr dirty="0">
              <a:solidFill>
                <a:schemeClr val="accent3"/>
              </a:solidFill>
            </a:endParaRPr>
          </a:p>
          <a:p>
            <a:pPr marL="320040" lvl="0" indent="-217855" algn="l" rtl="0">
              <a:lnSpc>
                <a:spcPct val="115000"/>
              </a:lnSpc>
              <a:spcBef>
                <a:spcPts val="700"/>
              </a:spcBef>
              <a:spcAft>
                <a:spcPts val="1200"/>
              </a:spcAft>
              <a:buSzPct val="96666"/>
              <a:buNone/>
            </a:pPr>
            <a:endParaRPr dirty="0"/>
          </a:p>
        </p:txBody>
      </p:sp>
      <p:sp>
        <p:nvSpPr>
          <p:cNvPr id="346" name="Google Shape;346;p34"/>
          <p:cNvSpPr txBox="1"/>
          <p:nvPr/>
        </p:nvSpPr>
        <p:spPr>
          <a:xfrm>
            <a:off x="5304425" y="1145210"/>
            <a:ext cx="2057400" cy="3140100"/>
          </a:xfrm>
          <a:prstGeom prst="rect">
            <a:avLst/>
          </a:prstGeom>
          <a:solidFill>
            <a:srgbClr val="F2F2F2"/>
          </a:solidFill>
          <a:ln w="12700" cap="flat" cmpd="sng">
            <a:solidFill>
              <a:srgbClr val="538CD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wentieth Century"/>
                <a:ea typeface="Twentieth Century"/>
                <a:cs typeface="Twentieth Century"/>
                <a:sym typeface="Twentieth Century"/>
              </a:rPr>
              <a:t>The Lord hates violence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wentieth Century"/>
                <a:ea typeface="Twentieth Century"/>
                <a:cs typeface="Twentieth Century"/>
                <a:sym typeface="Twentieth Century"/>
              </a:rPr>
              <a:t>Let him rain coals on the wicked;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wentieth Century"/>
                <a:ea typeface="Twentieth Century"/>
                <a:cs typeface="Twentieth Century"/>
                <a:sym typeface="Twentieth Century"/>
              </a:rPr>
              <a:t>fire and sulfur and a scorching wind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wentieth Century"/>
                <a:ea typeface="Twentieth Century"/>
                <a:cs typeface="Twentieth Century"/>
                <a:sym typeface="Twentieth Century"/>
              </a:rPr>
              <a:t> shall be the portion of their cup. Ps 11:5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75B8-6366-22AE-028A-BFE679D8395A}"/>
              </a:ext>
            </a:extLst>
          </p:cNvPr>
          <p:cNvSpPr>
            <a:spLocks noGrp="1"/>
          </p:cNvSpPr>
          <p:nvPr>
            <p:ph type="title"/>
          </p:nvPr>
        </p:nvSpPr>
        <p:spPr>
          <a:xfrm>
            <a:off x="133349" y="-332563"/>
            <a:ext cx="8210383" cy="783983"/>
          </a:xfrm>
        </p:spPr>
        <p:txBody>
          <a:bodyPr/>
          <a:lstStyle/>
          <a:p>
            <a:endParaRPr lang="en-US" dirty="0"/>
          </a:p>
        </p:txBody>
      </p:sp>
      <p:sp>
        <p:nvSpPr>
          <p:cNvPr id="3" name="Text Placeholder 2">
            <a:extLst>
              <a:ext uri="{FF2B5EF4-FFF2-40B4-BE49-F238E27FC236}">
                <a16:creationId xmlns:a16="http://schemas.microsoft.com/office/drawing/2014/main" id="{3583F5A4-F7CC-77B6-2B36-DCF2637543C6}"/>
              </a:ext>
            </a:extLst>
          </p:cNvPr>
          <p:cNvSpPr>
            <a:spLocks noGrp="1"/>
          </p:cNvSpPr>
          <p:nvPr>
            <p:ph type="body" idx="1"/>
          </p:nvPr>
        </p:nvSpPr>
        <p:spPr/>
        <p:txBody>
          <a:bodyPr/>
          <a:lstStyle/>
          <a:p>
            <a:endParaRPr lang="en-US"/>
          </a:p>
        </p:txBody>
      </p:sp>
      <p:pic>
        <p:nvPicPr>
          <p:cNvPr id="2050" name="Picture 2" descr="Elkhart Rotary Club Meeting October 21, 2019 | Rotary Club of Elkhart">
            <a:extLst>
              <a:ext uri="{FF2B5EF4-FFF2-40B4-BE49-F238E27FC236}">
                <a16:creationId xmlns:a16="http://schemas.microsoft.com/office/drawing/2014/main" id="{56E2DD8F-7176-52D1-21FA-11DE1AFCC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8" y="-879230"/>
            <a:ext cx="9190587" cy="663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74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b="1"/>
              <a:t>Emotional Abuse</a:t>
            </a:r>
            <a:r>
              <a:rPr lang="en-US"/>
              <a:t> </a:t>
            </a:r>
            <a:r>
              <a:rPr lang="en-US" sz="2700"/>
              <a:t>(mental, verbal or psychological)</a:t>
            </a:r>
            <a:endParaRPr/>
          </a:p>
        </p:txBody>
      </p:sp>
      <p:sp>
        <p:nvSpPr>
          <p:cNvPr id="352" name="Google Shape;352;p37"/>
          <p:cNvSpPr txBox="1">
            <a:spLocks noGrp="1"/>
          </p:cNvSpPr>
          <p:nvPr>
            <p:ph type="body" idx="1"/>
          </p:nvPr>
        </p:nvSpPr>
        <p:spPr>
          <a:xfrm>
            <a:off x="609600" y="1265267"/>
            <a:ext cx="3886200" cy="4572000"/>
          </a:xfrm>
          <a:prstGeom prst="rect">
            <a:avLst/>
          </a:prstGeom>
          <a:noFill/>
          <a:ln>
            <a:noFill/>
          </a:ln>
        </p:spPr>
        <p:txBody>
          <a:bodyPr spcFirstLastPara="1" wrap="square" lIns="91425" tIns="45700" rIns="91425" bIns="45700" anchor="t" anchorCtr="0">
            <a:normAutofit fontScale="70000" lnSpcReduction="20000"/>
          </a:bodyPr>
          <a:lstStyle/>
          <a:p>
            <a:pPr marL="320040" lvl="0" indent="-320040" algn="l" rtl="0">
              <a:lnSpc>
                <a:spcPct val="115000"/>
              </a:lnSpc>
              <a:spcBef>
                <a:spcPts val="0"/>
              </a:spcBef>
              <a:spcAft>
                <a:spcPts val="1200"/>
              </a:spcAft>
              <a:buSzPct val="60000"/>
              <a:buNone/>
            </a:pPr>
            <a:br>
              <a:rPr lang="en-US" sz="3200"/>
            </a:br>
            <a:br>
              <a:rPr lang="en-US" sz="3200"/>
            </a:br>
            <a:r>
              <a:rPr lang="en-US" sz="3900"/>
              <a:t>A pattern of behavior which promotes a </a:t>
            </a:r>
            <a:br>
              <a:rPr lang="en-US" sz="3900"/>
            </a:br>
            <a:r>
              <a:rPr lang="en-US" sz="3900"/>
              <a:t>destructive sense of </a:t>
            </a:r>
            <a:br>
              <a:rPr lang="en-US" sz="3900"/>
            </a:br>
            <a:r>
              <a:rPr lang="en-US" sz="3900"/>
              <a:t>fear, </a:t>
            </a:r>
            <a:br>
              <a:rPr lang="en-US" sz="3900"/>
            </a:br>
            <a:r>
              <a:rPr lang="en-US" sz="3900"/>
              <a:t>obligation, </a:t>
            </a:r>
            <a:br>
              <a:rPr lang="en-US" sz="3900"/>
            </a:br>
            <a:r>
              <a:rPr lang="en-US" sz="3900"/>
              <a:t>shame or </a:t>
            </a:r>
            <a:br>
              <a:rPr lang="en-US" sz="3900"/>
            </a:br>
            <a:r>
              <a:rPr lang="en-US" sz="3900"/>
              <a:t>guilt. </a:t>
            </a:r>
            <a:br>
              <a:rPr lang="en-US" sz="1400"/>
            </a:br>
            <a:br>
              <a:rPr lang="en-US" sz="1400"/>
            </a:br>
            <a:endParaRPr/>
          </a:p>
        </p:txBody>
      </p:sp>
      <p:pic>
        <p:nvPicPr>
          <p:cNvPr id="353" name="Google Shape;353;p37" descr="12009777_910006165720248_4935250333925956491_n.jpg"/>
          <p:cNvPicPr preferRelativeResize="0">
            <a:picLocks noGrp="1"/>
          </p:cNvPicPr>
          <p:nvPr>
            <p:ph type="body" idx="2"/>
          </p:nvPr>
        </p:nvPicPr>
        <p:blipFill rotWithShape="1">
          <a:blip r:embed="rId3">
            <a:alphaModFix/>
          </a:blip>
          <a:srcRect/>
          <a:stretch/>
        </p:blipFill>
        <p:spPr>
          <a:xfrm>
            <a:off x="5181600" y="1600200"/>
            <a:ext cx="3165300" cy="4747800"/>
          </a:xfrm>
          <a:prstGeom prst="rect">
            <a:avLst/>
          </a:prstGeom>
          <a:noFill/>
          <a:ln>
            <a:noFill/>
          </a:ln>
        </p:spPr>
      </p:pic>
      <p:sp>
        <p:nvSpPr>
          <p:cNvPr id="354" name="Google Shape;354;p37"/>
          <p:cNvSpPr/>
          <p:nvPr/>
        </p:nvSpPr>
        <p:spPr>
          <a:xfrm>
            <a:off x="18450" y="6473300"/>
            <a:ext cx="91950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8"/>
          <p:cNvSpPr/>
          <p:nvPr/>
        </p:nvSpPr>
        <p:spPr>
          <a:xfrm>
            <a:off x="0" y="0"/>
            <a:ext cx="3429000" cy="6858000"/>
          </a:xfrm>
          <a:prstGeom prst="rect">
            <a:avLst/>
          </a:prstGeom>
          <a:solidFill>
            <a:srgbClr val="C5D8F1"/>
          </a:solidFill>
          <a:ln w="190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360" name="Google Shape;360;p38"/>
          <p:cNvGrpSpPr/>
          <p:nvPr/>
        </p:nvGrpSpPr>
        <p:grpSpPr>
          <a:xfrm>
            <a:off x="3994298" y="763809"/>
            <a:ext cx="4220140" cy="3654916"/>
            <a:chOff x="3657600" y="1379566"/>
            <a:chExt cx="4800600" cy="4783731"/>
          </a:xfrm>
        </p:grpSpPr>
        <p:pic>
          <p:nvPicPr>
            <p:cNvPr id="361" name="Google Shape;361;p38" descr="attack.jfif"/>
            <p:cNvPicPr preferRelativeResize="0"/>
            <p:nvPr/>
          </p:nvPicPr>
          <p:blipFill rotWithShape="1">
            <a:blip r:embed="rId3">
              <a:alphaModFix/>
            </a:blip>
            <a:srcRect/>
            <a:stretch/>
          </p:blipFill>
          <p:spPr>
            <a:xfrm>
              <a:off x="3657600" y="1379566"/>
              <a:ext cx="4800600" cy="3488330"/>
            </a:xfrm>
            <a:prstGeom prst="rect">
              <a:avLst/>
            </a:prstGeom>
            <a:noFill/>
            <a:ln>
              <a:noFill/>
            </a:ln>
          </p:spPr>
        </p:pic>
        <p:pic>
          <p:nvPicPr>
            <p:cNvPr id="362" name="Google Shape;362;p38"/>
            <p:cNvPicPr preferRelativeResize="0"/>
            <p:nvPr/>
          </p:nvPicPr>
          <p:blipFill rotWithShape="1">
            <a:blip r:embed="rId4">
              <a:alphaModFix/>
            </a:blip>
            <a:srcRect/>
            <a:stretch/>
          </p:blipFill>
          <p:spPr>
            <a:xfrm>
              <a:off x="3657600" y="4867897"/>
              <a:ext cx="4800600" cy="1295400"/>
            </a:xfrm>
            <a:prstGeom prst="rect">
              <a:avLst/>
            </a:prstGeom>
            <a:noFill/>
            <a:ln>
              <a:noFill/>
            </a:ln>
          </p:spPr>
        </p:pic>
      </p:grpSp>
      <p:sp>
        <p:nvSpPr>
          <p:cNvPr id="363" name="Google Shape;363;p38"/>
          <p:cNvSpPr/>
          <p:nvPr/>
        </p:nvSpPr>
        <p:spPr>
          <a:xfrm>
            <a:off x="542950" y="313925"/>
            <a:ext cx="4572000" cy="5694000"/>
          </a:xfrm>
          <a:prstGeom prst="rect">
            <a:avLst/>
          </a:prstGeom>
          <a:noFill/>
          <a:ln>
            <a:noFill/>
          </a:ln>
        </p:spPr>
        <p:txBody>
          <a:bodyPr spcFirstLastPara="1" wrap="square" lIns="91425" tIns="45700" rIns="91425" bIns="45700" anchor="t" anchorCtr="0">
            <a:spAutoFit/>
          </a:bodyPr>
          <a:lstStyle/>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Rejecting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Neglecting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Degrading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Terrorizing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Isolating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Exploiting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Belittling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Gas lighting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Deceiving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Blaming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Ignoring</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Shaming </a:t>
            </a:r>
            <a:endParaRPr sz="1400" b="0" i="0" u="none" strike="noStrike" cap="none">
              <a:solidFill>
                <a:srgbClr val="000000"/>
              </a:solidFill>
              <a:latin typeface="Arial"/>
              <a:ea typeface="Arial"/>
              <a:cs typeface="Arial"/>
              <a:sym typeface="Arial"/>
            </a:endParaRPr>
          </a:p>
          <a:p>
            <a:pPr marL="0" marR="0" lvl="0" indent="-204470" algn="l" rtl="0">
              <a:lnSpc>
                <a:spcPct val="100000"/>
              </a:lnSpc>
              <a:spcBef>
                <a:spcPts val="0"/>
              </a:spcBef>
              <a:spcAft>
                <a:spcPts val="0"/>
              </a:spcAft>
              <a:buClr>
                <a:schemeClr val="dk1"/>
              </a:buClr>
              <a:buSzPts val="3220"/>
              <a:buFont typeface="Arial"/>
              <a:buChar char="•"/>
            </a:pPr>
            <a:r>
              <a:rPr lang="en-US" sz="2800" b="0" i="0" u="none" strike="noStrike" cap="none">
                <a:solidFill>
                  <a:schemeClr val="dk1"/>
                </a:solidFill>
                <a:latin typeface="Twentieth Century"/>
                <a:ea typeface="Twentieth Century"/>
                <a:cs typeface="Twentieth Century"/>
                <a:sym typeface="Twentieth Century"/>
              </a:rPr>
              <a:t>Threatening</a:t>
            </a:r>
            <a:endParaRPr sz="1400" b="0" i="0" u="none" strike="noStrike" cap="none">
              <a:solidFill>
                <a:srgbClr val="000000"/>
              </a:solidFill>
              <a:latin typeface="Arial"/>
              <a:ea typeface="Arial"/>
              <a:cs typeface="Arial"/>
              <a:sym typeface="Arial"/>
            </a:endParaRPr>
          </a:p>
        </p:txBody>
      </p:sp>
      <p:sp>
        <p:nvSpPr>
          <p:cNvPr id="364" name="Google Shape;364;p38"/>
          <p:cNvSpPr txBox="1"/>
          <p:nvPr/>
        </p:nvSpPr>
        <p:spPr>
          <a:xfrm>
            <a:off x="3994298" y="118168"/>
            <a:ext cx="451598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Twentieth Century"/>
                <a:ea typeface="Twentieth Century"/>
                <a:cs typeface="Twentieth Century"/>
                <a:sym typeface="Twentieth Century"/>
              </a:rPr>
              <a:t>What it Looks Like</a:t>
            </a:r>
            <a:endParaRPr sz="1400" b="0" i="0" u="none" strike="noStrike" cap="none">
              <a:solidFill>
                <a:srgbClr val="000000"/>
              </a:solidFill>
              <a:latin typeface="Arial"/>
              <a:ea typeface="Arial"/>
              <a:cs typeface="Arial"/>
              <a:sym typeface="Arial"/>
            </a:endParaRPr>
          </a:p>
        </p:txBody>
      </p:sp>
      <p:sp>
        <p:nvSpPr>
          <p:cNvPr id="365" name="Google Shape;365;p38"/>
          <p:cNvSpPr txBox="1"/>
          <p:nvPr/>
        </p:nvSpPr>
        <p:spPr>
          <a:xfrm>
            <a:off x="3886200" y="4425077"/>
            <a:ext cx="4495800"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wentieth Century"/>
                <a:ea typeface="Twentieth Century"/>
                <a:cs typeface="Twentieth Century"/>
                <a:sym typeface="Twentieth Century"/>
              </a:rPr>
              <a:t>If an enemy were insulting me,</a:t>
            </a:r>
            <a:br>
              <a:rPr lang="en-US" sz="1800" b="0" i="0" u="none" strike="noStrike" cap="none">
                <a:solidFill>
                  <a:schemeClr val="dk1"/>
                </a:solidFill>
                <a:latin typeface="Twentieth Century"/>
                <a:ea typeface="Twentieth Century"/>
                <a:cs typeface="Twentieth Century"/>
                <a:sym typeface="Twentieth Century"/>
              </a:rPr>
            </a:br>
            <a:r>
              <a:rPr lang="en-US" sz="1800" b="0" i="0" u="none" strike="noStrike" cap="none">
                <a:solidFill>
                  <a:schemeClr val="dk1"/>
                </a:solidFill>
                <a:latin typeface="Twentieth Century"/>
                <a:ea typeface="Twentieth Century"/>
                <a:cs typeface="Twentieth Century"/>
                <a:sym typeface="Twentieth Century"/>
              </a:rPr>
              <a:t>    I could endure it;</a:t>
            </a:r>
            <a:br>
              <a:rPr lang="en-US" sz="1800" b="0" i="0" u="none" strike="noStrike" cap="none">
                <a:solidFill>
                  <a:schemeClr val="dk1"/>
                </a:solidFill>
                <a:latin typeface="Twentieth Century"/>
                <a:ea typeface="Twentieth Century"/>
                <a:cs typeface="Twentieth Century"/>
                <a:sym typeface="Twentieth Century"/>
              </a:rPr>
            </a:br>
            <a:r>
              <a:rPr lang="en-US" sz="1800" b="0" i="0" u="none" strike="noStrike" cap="none">
                <a:solidFill>
                  <a:schemeClr val="dk1"/>
                </a:solidFill>
                <a:latin typeface="Twentieth Century"/>
                <a:ea typeface="Twentieth Century"/>
                <a:cs typeface="Twentieth Century"/>
                <a:sym typeface="Twentieth Century"/>
              </a:rPr>
              <a:t>if a foe were rising against me,</a:t>
            </a:r>
            <a:br>
              <a:rPr lang="en-US" sz="1800" b="0" i="0" u="none" strike="noStrike" cap="none">
                <a:solidFill>
                  <a:schemeClr val="dk1"/>
                </a:solidFill>
                <a:latin typeface="Twentieth Century"/>
                <a:ea typeface="Twentieth Century"/>
                <a:cs typeface="Twentieth Century"/>
                <a:sym typeface="Twentieth Century"/>
              </a:rPr>
            </a:br>
            <a:r>
              <a:rPr lang="en-US" sz="1800" b="0" i="0" u="none" strike="noStrike" cap="none">
                <a:solidFill>
                  <a:schemeClr val="dk1"/>
                </a:solidFill>
                <a:latin typeface="Twentieth Century"/>
                <a:ea typeface="Twentieth Century"/>
                <a:cs typeface="Twentieth Century"/>
                <a:sym typeface="Twentieth Century"/>
              </a:rPr>
              <a:t>    I could hide.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baseline="30000">
                <a:solidFill>
                  <a:schemeClr val="dk1"/>
                </a:solidFill>
                <a:latin typeface="Twentieth Century"/>
                <a:ea typeface="Twentieth Century"/>
                <a:cs typeface="Twentieth Century"/>
                <a:sym typeface="Twentieth Century"/>
              </a:rPr>
              <a:t> </a:t>
            </a:r>
            <a:r>
              <a:rPr lang="en-US" sz="1800" b="1" i="0" u="none" strike="noStrike" cap="none">
                <a:solidFill>
                  <a:schemeClr val="dk1"/>
                </a:solidFill>
                <a:latin typeface="Twentieth Century"/>
                <a:ea typeface="Twentieth Century"/>
                <a:cs typeface="Twentieth Century"/>
                <a:sym typeface="Twentieth Century"/>
              </a:rPr>
              <a:t>But it is you, a man like myself,</a:t>
            </a:r>
            <a:br>
              <a:rPr lang="en-US" sz="1800" b="1" i="0" u="none" strike="noStrike" cap="none">
                <a:solidFill>
                  <a:schemeClr val="dk1"/>
                </a:solidFill>
                <a:latin typeface="Twentieth Century"/>
                <a:ea typeface="Twentieth Century"/>
                <a:cs typeface="Twentieth Century"/>
                <a:sym typeface="Twentieth Century"/>
              </a:rPr>
            </a:br>
            <a:r>
              <a:rPr lang="en-US" sz="1800" b="1" i="0" u="none" strike="noStrike" cap="none">
                <a:solidFill>
                  <a:schemeClr val="dk1"/>
                </a:solidFill>
                <a:latin typeface="Twentieth Century"/>
                <a:ea typeface="Twentieth Century"/>
                <a:cs typeface="Twentieth Century"/>
                <a:sym typeface="Twentieth Century"/>
              </a:rPr>
              <a:t>    my companion, my close friend,</a:t>
            </a:r>
            <a:br>
              <a:rPr lang="en-US" sz="1800" b="1" i="0" u="none" strike="noStrike" cap="none">
                <a:solidFill>
                  <a:schemeClr val="dk1"/>
                </a:solidFill>
                <a:latin typeface="Twentieth Century"/>
                <a:ea typeface="Twentieth Century"/>
                <a:cs typeface="Twentieth Century"/>
                <a:sym typeface="Twentieth Century"/>
              </a:rPr>
            </a:br>
            <a:r>
              <a:rPr lang="en-US" sz="1800" b="1" i="0" u="none" strike="noStrike" cap="none" baseline="30000">
                <a:solidFill>
                  <a:schemeClr val="dk1"/>
                </a:solidFill>
                <a:latin typeface="Twentieth Century"/>
                <a:ea typeface="Twentieth Century"/>
                <a:cs typeface="Twentieth Century"/>
                <a:sym typeface="Twentieth Century"/>
              </a:rPr>
              <a:t> </a:t>
            </a:r>
            <a:r>
              <a:rPr lang="en-US" sz="1800" b="1" i="0" u="none" strike="noStrike" cap="none">
                <a:solidFill>
                  <a:schemeClr val="dk1"/>
                </a:solidFill>
                <a:latin typeface="Twentieth Century"/>
                <a:ea typeface="Twentieth Century"/>
                <a:cs typeface="Twentieth Century"/>
                <a:sym typeface="Twentieth Century"/>
              </a:rPr>
              <a:t>with whom I once enjoyed sweet fellowship</a:t>
            </a:r>
            <a:br>
              <a:rPr lang="en-US" sz="1800" b="1" i="0" u="none" strike="noStrike" cap="none">
                <a:solidFill>
                  <a:schemeClr val="dk1"/>
                </a:solidFill>
                <a:latin typeface="Twentieth Century"/>
                <a:ea typeface="Twentieth Century"/>
                <a:cs typeface="Twentieth Century"/>
                <a:sym typeface="Twentieth Century"/>
              </a:rPr>
            </a:br>
            <a:r>
              <a:rPr lang="en-US" sz="1800" b="1" i="0" u="none" strike="noStrike" cap="none">
                <a:solidFill>
                  <a:schemeClr val="dk1"/>
                </a:solidFill>
                <a:latin typeface="Twentieth Century"/>
                <a:ea typeface="Twentieth Century"/>
                <a:cs typeface="Twentieth Century"/>
                <a:sym typeface="Twentieth Century"/>
              </a:rPr>
              <a:t>    at the house of God Ps. 55</a:t>
            </a:r>
            <a:br>
              <a:rPr lang="en-US" sz="1800" b="0" i="0" u="none" strike="noStrike" cap="none">
                <a:solidFill>
                  <a:schemeClr val="dk1"/>
                </a:solidFill>
                <a:latin typeface="Twentieth Century"/>
                <a:ea typeface="Twentieth Century"/>
                <a:cs typeface="Twentieth Century"/>
                <a:sym typeface="Twentieth Century"/>
              </a:rPr>
            </a:br>
            <a:endParaRPr sz="1800" b="0" i="0" u="none" strike="noStrike" cap="none">
              <a:solidFill>
                <a:schemeClr val="dk1"/>
              </a:solidFill>
              <a:latin typeface="Twentieth Century"/>
              <a:ea typeface="Twentieth Century"/>
              <a:cs typeface="Twentieth Century"/>
              <a:sym typeface="Twentieth Century"/>
            </a:endParaRPr>
          </a:p>
        </p:txBody>
      </p:sp>
      <p:sp>
        <p:nvSpPr>
          <p:cNvPr id="366" name="Google Shape;366;p38"/>
          <p:cNvSpPr/>
          <p:nvPr/>
        </p:nvSpPr>
        <p:spPr>
          <a:xfrm>
            <a:off x="8688700" y="-127175"/>
            <a:ext cx="648600" cy="7047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2"/>
          <p:cNvSpPr/>
          <p:nvPr/>
        </p:nvSpPr>
        <p:spPr>
          <a:xfrm>
            <a:off x="69112" y="3649921"/>
            <a:ext cx="9151088"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wentieth Century"/>
                <a:ea typeface="Twentieth Century"/>
                <a:cs typeface="Twentieth Century"/>
                <a:sym typeface="Twentieth Century"/>
              </a:rPr>
              <a:t>Can be experienced as if the abuse were from God himself.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wentieth Century"/>
                <a:ea typeface="Twentieth Century"/>
                <a:cs typeface="Twentieth Century"/>
                <a:sym typeface="Twentieth Century"/>
              </a:rPr>
              <a:t>It becomes hard to distinguish what God says from the voice the oppressor. </a:t>
            </a:r>
            <a:endParaRPr sz="1400" b="0" i="0" u="none" strike="noStrike" cap="none">
              <a:solidFill>
                <a:srgbClr val="000000"/>
              </a:solidFill>
              <a:latin typeface="Arial"/>
              <a:ea typeface="Arial"/>
              <a:cs typeface="Arial"/>
              <a:sym typeface="Arial"/>
            </a:endParaRPr>
          </a:p>
        </p:txBody>
      </p:sp>
      <p:sp>
        <p:nvSpPr>
          <p:cNvPr id="372" name="Google Shape;372;p42"/>
          <p:cNvSpPr/>
          <p:nvPr/>
        </p:nvSpPr>
        <p:spPr>
          <a:xfrm>
            <a:off x="76200" y="609600"/>
            <a:ext cx="9067800" cy="555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Twentieth Century"/>
                <a:ea typeface="Twentieth Century"/>
                <a:cs typeface="Twentieth Century"/>
                <a:sym typeface="Twentieth Century"/>
              </a:rPr>
              <a:t>Spiritual Abuse</a:t>
            </a:r>
            <a:r>
              <a:rPr lang="en-US" sz="4000" b="0" i="0" u="none" strike="noStrike" cap="none">
                <a:solidFill>
                  <a:schemeClr val="dk1"/>
                </a:solidFill>
                <a:latin typeface="Twentieth Century"/>
                <a:ea typeface="Twentieth Century"/>
                <a:cs typeface="Twentieth Century"/>
                <a:sym typeface="Twentieth Century"/>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Twentieth Century"/>
                <a:ea typeface="Twentieth Century"/>
                <a:cs typeface="Twentieth Century"/>
                <a:sym typeface="Twentieth Century"/>
              </a:rPr>
              <a:t>When </a:t>
            </a:r>
            <a:r>
              <a:rPr lang="en-US" sz="2800" b="1" i="1" u="none" strike="noStrike" cap="none">
                <a:solidFill>
                  <a:schemeClr val="dk1"/>
                </a:solidFill>
                <a:latin typeface="Twentieth Century"/>
                <a:ea typeface="Twentieth Century"/>
                <a:cs typeface="Twentieth Century"/>
                <a:sym typeface="Twentieth Century"/>
              </a:rPr>
              <a:t>control and domination </a:t>
            </a:r>
            <a:r>
              <a:rPr lang="en-US" sz="2800" b="0" i="0" u="none" strike="noStrike" cap="none">
                <a:solidFill>
                  <a:schemeClr val="dk1"/>
                </a:solidFill>
                <a:latin typeface="Twentieth Century"/>
                <a:ea typeface="Twentieth Century"/>
                <a:cs typeface="Twentieth Century"/>
                <a:sym typeface="Twentieth Century"/>
              </a:rPr>
              <a:t>are established by using Scripture, doctrine, or one's 'leadership role' </a:t>
            </a:r>
            <a:r>
              <a:rPr lang="en-US" sz="2800" b="1" i="1" u="none" strike="noStrike" cap="none">
                <a:solidFill>
                  <a:schemeClr val="dk1"/>
                </a:solidFill>
                <a:latin typeface="Twentieth Century"/>
                <a:ea typeface="Twentieth Century"/>
                <a:cs typeface="Twentieth Century"/>
                <a:sym typeface="Twentieth Century"/>
              </a:rPr>
              <a:t>as weapons</a:t>
            </a:r>
            <a:r>
              <a:rPr lang="en-US" sz="2800" b="0" i="1"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a:solidFill>
                  <a:schemeClr val="dk1"/>
                </a:solidFill>
                <a:latin typeface="Twentieth Century"/>
                <a:ea typeface="Twentieth Century"/>
                <a:cs typeface="Twentieth Century"/>
                <a:sym typeface="Twentieth Century"/>
              </a:rPr>
              <a:t>Exhibiting control- oriented leadership</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a:solidFill>
                  <a:schemeClr val="dk1"/>
                </a:solidFill>
                <a:latin typeface="Twentieth Century"/>
                <a:ea typeface="Twentieth Century"/>
                <a:cs typeface="Twentieth Century"/>
                <a:sym typeface="Twentieth Century"/>
              </a:rPr>
              <a:t>Lording power over you</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b="0" i="1" u="none" strike="noStrike" cap="none">
                <a:solidFill>
                  <a:schemeClr val="dk1"/>
                </a:solidFill>
                <a:latin typeface="Twentieth Century"/>
                <a:ea typeface="Twentieth Century"/>
                <a:cs typeface="Twentieth Century"/>
                <a:sym typeface="Twentieth Century"/>
              </a:rPr>
              <a:t>Demanding</a:t>
            </a:r>
            <a:r>
              <a:rPr lang="en-US" sz="2400" b="0" i="0" u="none" strike="noStrike" cap="none">
                <a:solidFill>
                  <a:schemeClr val="dk1"/>
                </a:solidFill>
                <a:latin typeface="Twentieth Century"/>
                <a:ea typeface="Twentieth Century"/>
                <a:cs typeface="Twentieth Century"/>
                <a:sym typeface="Twentieth Century"/>
              </a:rPr>
              <a:t> submission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a:solidFill>
                  <a:schemeClr val="dk1"/>
                </a:solidFill>
                <a:latin typeface="Twentieth Century"/>
                <a:ea typeface="Twentieth Century"/>
                <a:cs typeface="Twentieth Century"/>
                <a:sym typeface="Twentieth Century"/>
              </a:rPr>
              <a:t>Using scripture to shame or punish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a:solidFill>
                  <a:schemeClr val="dk1"/>
                </a:solidFill>
                <a:latin typeface="Twentieth Century"/>
                <a:ea typeface="Twentieth Century"/>
                <a:cs typeface="Twentieth Century"/>
                <a:sym typeface="Twentieth Century"/>
              </a:rPr>
              <a:t>Hyper-Headship </a:t>
            </a:r>
            <a:endParaRPr sz="1400" b="0" i="0" u="none" strike="noStrike" cap="none">
              <a:solidFill>
                <a:srgbClr val="000000"/>
              </a:solidFill>
              <a:latin typeface="Arial"/>
              <a:ea typeface="Arial"/>
              <a:cs typeface="Arial"/>
              <a:sym typeface="Arial"/>
            </a:endParaRPr>
          </a:p>
          <a:p>
            <a:pPr marL="342900" marR="0" lvl="0" indent="-266700" algn="l" rtl="0">
              <a:lnSpc>
                <a:spcPct val="100000"/>
              </a:lnSpc>
              <a:spcBef>
                <a:spcPts val="0"/>
              </a:spcBef>
              <a:spcAft>
                <a:spcPts val="0"/>
              </a:spcAft>
              <a:buClr>
                <a:schemeClr val="dk1"/>
              </a:buClr>
              <a:buSzPts val="1200"/>
              <a:buFont typeface="Noto Sans"/>
              <a:buNone/>
            </a:pPr>
            <a:endParaRPr sz="12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4000"/>
              <a:buFont typeface="Arial"/>
              <a:buNone/>
            </a:pPr>
            <a:endParaRPr sz="4000" b="0" i="1" u="none" strike="noStrike" cap="none">
              <a:solidFill>
                <a:schemeClr val="dk1"/>
              </a:solidFill>
              <a:latin typeface="Twentieth Century"/>
              <a:ea typeface="Twentieth Century"/>
              <a:cs typeface="Twentieth Century"/>
              <a:sym typeface="Twentieth Century"/>
            </a:endParaRPr>
          </a:p>
        </p:txBody>
      </p:sp>
      <p:pic>
        <p:nvPicPr>
          <p:cNvPr id="373" name="Google Shape;373;p42" descr="rule over.jfif"/>
          <p:cNvPicPr preferRelativeResize="0"/>
          <p:nvPr/>
        </p:nvPicPr>
        <p:blipFill rotWithShape="1">
          <a:blip r:embed="rId3">
            <a:alphaModFix/>
          </a:blip>
          <a:srcRect/>
          <a:stretch/>
        </p:blipFill>
        <p:spPr>
          <a:xfrm>
            <a:off x="6553200" y="2286000"/>
            <a:ext cx="1981200" cy="2434164"/>
          </a:xfrm>
          <a:prstGeom prst="rect">
            <a:avLst/>
          </a:prstGeom>
          <a:noFill/>
          <a:ln>
            <a:noFill/>
          </a:ln>
        </p:spPr>
      </p:pic>
      <p:sp>
        <p:nvSpPr>
          <p:cNvPr id="374" name="Google Shape;374;p42"/>
          <p:cNvSpPr/>
          <p:nvPr/>
        </p:nvSpPr>
        <p:spPr>
          <a:xfrm>
            <a:off x="0" y="73432"/>
            <a:ext cx="9144000" cy="383768"/>
          </a:xfrm>
          <a:prstGeom prst="rect">
            <a:avLst/>
          </a:prstGeom>
          <a:solidFill>
            <a:schemeClr val="accent1"/>
          </a:solidFill>
          <a:ln w="190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75" name="Google Shape;375;p42"/>
          <p:cNvSpPr/>
          <p:nvPr/>
        </p:nvSpPr>
        <p:spPr>
          <a:xfrm>
            <a:off x="-76200" y="6019800"/>
            <a:ext cx="9296400" cy="990600"/>
          </a:xfrm>
          <a:prstGeom prst="rect">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76" name="Google Shape;376;p42"/>
          <p:cNvSpPr txBox="1"/>
          <p:nvPr/>
        </p:nvSpPr>
        <p:spPr>
          <a:xfrm>
            <a:off x="69112" y="6019800"/>
            <a:ext cx="8839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Twentieth Century"/>
                <a:ea typeface="Twentieth Century"/>
                <a:cs typeface="Twentieth Century"/>
                <a:sym typeface="Twentieth Century"/>
              </a:rPr>
              <a:t>For there are many who are insubordinate, empty talkers and deceivers. . .  They must be silenced, since they are upsetting whole families by teaching for shameful gain what they ought not to teach. Titus 1:10-11</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77" name="Google Shape;377;p42"/>
          <p:cNvSpPr/>
          <p:nvPr/>
        </p:nvSpPr>
        <p:spPr>
          <a:xfrm>
            <a:off x="-172325" y="282975"/>
            <a:ext cx="94146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1df52ce7a2_0_526"/>
          <p:cNvSpPr txBox="1">
            <a:spLocks noGrp="1"/>
          </p:cNvSpPr>
          <p:nvPr>
            <p:ph type="title"/>
          </p:nvPr>
        </p:nvSpPr>
        <p:spPr>
          <a:xfrm>
            <a:off x="311700" y="546667"/>
            <a:ext cx="8520600" cy="81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b="1"/>
              <a:t>Sexual Abuse</a:t>
            </a:r>
            <a:endParaRPr b="1"/>
          </a:p>
          <a:p>
            <a:pPr marL="0" lvl="0" indent="0" algn="l" rtl="0">
              <a:lnSpc>
                <a:spcPct val="100000"/>
              </a:lnSpc>
              <a:spcBef>
                <a:spcPts val="0"/>
              </a:spcBef>
              <a:spcAft>
                <a:spcPts val="0"/>
              </a:spcAft>
              <a:buSzPct val="111111"/>
              <a:buNone/>
            </a:pPr>
            <a:r>
              <a:rPr lang="en-US"/>
              <a:t>Entitlement in the Bedroom</a:t>
            </a:r>
            <a:endParaRPr/>
          </a:p>
        </p:txBody>
      </p:sp>
      <p:sp>
        <p:nvSpPr>
          <p:cNvPr id="384" name="Google Shape;384;g11df52ce7a2_0_526"/>
          <p:cNvSpPr txBox="1">
            <a:spLocks noGrp="1"/>
          </p:cNvSpPr>
          <p:nvPr>
            <p:ph type="body" idx="1"/>
          </p:nvPr>
        </p:nvSpPr>
        <p:spPr>
          <a:xfrm>
            <a:off x="311700" y="1639833"/>
            <a:ext cx="8520600" cy="4452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sz="2400"/>
              <a:t>The Pressing Spouse</a:t>
            </a:r>
            <a:endParaRPr sz="2400"/>
          </a:p>
          <a:p>
            <a:pPr marL="0" lvl="0" indent="0" algn="l" rtl="0">
              <a:lnSpc>
                <a:spcPct val="115000"/>
              </a:lnSpc>
              <a:spcBef>
                <a:spcPts val="1200"/>
              </a:spcBef>
              <a:spcAft>
                <a:spcPts val="0"/>
              </a:spcAft>
              <a:buSzPts val="1800"/>
              <a:buNone/>
            </a:pPr>
            <a:r>
              <a:rPr lang="en-US" sz="2400"/>
              <a:t>The Insatiable Spouse</a:t>
            </a:r>
            <a:endParaRPr sz="2400"/>
          </a:p>
          <a:p>
            <a:pPr marL="0" lvl="0" indent="0" algn="l" rtl="0">
              <a:lnSpc>
                <a:spcPct val="115000"/>
              </a:lnSpc>
              <a:spcBef>
                <a:spcPts val="1200"/>
              </a:spcBef>
              <a:spcAft>
                <a:spcPts val="0"/>
              </a:spcAft>
              <a:buSzPts val="1800"/>
              <a:buNone/>
            </a:pPr>
            <a:r>
              <a:rPr lang="en-US" sz="2400"/>
              <a:t>The Limit Pusher</a:t>
            </a:r>
            <a:endParaRPr sz="2400"/>
          </a:p>
          <a:p>
            <a:pPr marL="0" lvl="0" indent="0" algn="l" rtl="0">
              <a:lnSpc>
                <a:spcPct val="115000"/>
              </a:lnSpc>
              <a:spcBef>
                <a:spcPts val="1200"/>
              </a:spcBef>
              <a:spcAft>
                <a:spcPts val="0"/>
              </a:spcAft>
              <a:buSzPts val="1800"/>
              <a:buNone/>
            </a:pPr>
            <a:r>
              <a:rPr lang="en-US" sz="2400"/>
              <a:t>The Intrusion of Pornography</a:t>
            </a:r>
            <a:endParaRPr sz="2400"/>
          </a:p>
          <a:p>
            <a:pPr marL="0" lvl="0" indent="0" algn="l" rtl="0">
              <a:lnSpc>
                <a:spcPct val="115000"/>
              </a:lnSpc>
              <a:spcBef>
                <a:spcPts val="1200"/>
              </a:spcBef>
              <a:spcAft>
                <a:spcPts val="0"/>
              </a:spcAft>
              <a:buSzPts val="1800"/>
              <a:buNone/>
            </a:pPr>
            <a:r>
              <a:rPr lang="en-US" sz="2400"/>
              <a:t>The Coercive Spouse</a:t>
            </a:r>
            <a:endParaRPr sz="2400"/>
          </a:p>
          <a:p>
            <a:pPr marL="0" lvl="0" indent="0" algn="l" rtl="0">
              <a:lnSpc>
                <a:spcPct val="115000"/>
              </a:lnSpc>
              <a:spcBef>
                <a:spcPts val="1200"/>
              </a:spcBef>
              <a:spcAft>
                <a:spcPts val="0"/>
              </a:spcAft>
              <a:buSzPts val="1800"/>
              <a:buNone/>
            </a:pPr>
            <a:r>
              <a:rPr lang="en-US" sz="2400"/>
              <a:t>The Violator</a:t>
            </a:r>
            <a:endParaRPr sz="2400"/>
          </a:p>
          <a:p>
            <a:pPr marL="0" lvl="0" indent="0" algn="l" rtl="0">
              <a:lnSpc>
                <a:spcPct val="115000"/>
              </a:lnSpc>
              <a:spcBef>
                <a:spcPts val="1200"/>
              </a:spcBef>
              <a:spcAft>
                <a:spcPts val="1200"/>
              </a:spcAft>
              <a:buSzPts val="1800"/>
              <a:buNone/>
            </a:pPr>
            <a:endParaRPr/>
          </a:p>
        </p:txBody>
      </p:sp>
      <p:sp>
        <p:nvSpPr>
          <p:cNvPr id="385" name="Google Shape;385;g11df52ce7a2_0_526"/>
          <p:cNvSpPr txBox="1"/>
          <p:nvPr/>
        </p:nvSpPr>
        <p:spPr>
          <a:xfrm>
            <a:off x="5169100" y="1551550"/>
            <a:ext cx="3147600" cy="233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accent5"/>
                </a:solidFill>
                <a:latin typeface="Roboto"/>
                <a:ea typeface="Roboto"/>
                <a:cs typeface="Roboto"/>
                <a:sym typeface="Roboto"/>
              </a:rPr>
              <a:t>When what God designed to be an expression of union and peace</a:t>
            </a:r>
            <a:endParaRPr sz="2000" b="0" i="1" u="none" strike="noStrike" cap="none">
              <a:solidFill>
                <a:schemeClr val="accent5"/>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accent5"/>
                </a:solidFill>
                <a:latin typeface="Roboto"/>
                <a:ea typeface="Roboto"/>
                <a:cs typeface="Roboto"/>
                <a:sym typeface="Roboto"/>
              </a:rPr>
              <a:t> is corrupted </a:t>
            </a:r>
            <a:endParaRPr sz="2000" b="0" i="1" u="none" strike="noStrike" cap="none">
              <a:solidFill>
                <a:schemeClr val="accent5"/>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accent5"/>
                </a:solidFill>
                <a:latin typeface="Roboto"/>
                <a:ea typeface="Roboto"/>
                <a:cs typeface="Roboto"/>
                <a:sym typeface="Roboto"/>
              </a:rPr>
              <a:t>by power and control unspeakable things happen.</a:t>
            </a:r>
            <a:endParaRPr sz="2000" b="0" i="1" u="none" strike="noStrike" cap="none">
              <a:solidFill>
                <a:schemeClr val="accent5"/>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title"/>
          </p:nvPr>
        </p:nvSpPr>
        <p:spPr>
          <a:xfrm>
            <a:off x="228600" y="304800"/>
            <a:ext cx="8686800" cy="1066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b="1"/>
              <a:t>Financially abusive behavior</a:t>
            </a:r>
            <a:endParaRPr b="1"/>
          </a:p>
        </p:txBody>
      </p:sp>
      <p:sp>
        <p:nvSpPr>
          <p:cNvPr id="391" name="Google Shape;391;p45"/>
          <p:cNvSpPr txBox="1">
            <a:spLocks noGrp="1"/>
          </p:cNvSpPr>
          <p:nvPr>
            <p:ph type="body" idx="1"/>
          </p:nvPr>
        </p:nvSpPr>
        <p:spPr>
          <a:xfrm>
            <a:off x="0" y="1371596"/>
            <a:ext cx="4648200" cy="5334000"/>
          </a:xfrm>
          <a:prstGeom prst="rect">
            <a:avLst/>
          </a:prstGeom>
          <a:noFill/>
          <a:ln>
            <a:noFill/>
          </a:ln>
        </p:spPr>
        <p:txBody>
          <a:bodyPr spcFirstLastPara="1" wrap="square" lIns="91425" tIns="45700" rIns="91425" bIns="45700" anchor="t" anchorCtr="0">
            <a:noAutofit/>
          </a:bodyPr>
          <a:lstStyle/>
          <a:p>
            <a:pPr marL="320040" lvl="0" indent="-320040" algn="l" rtl="0">
              <a:lnSpc>
                <a:spcPct val="115000"/>
              </a:lnSpc>
              <a:spcBef>
                <a:spcPts val="0"/>
              </a:spcBef>
              <a:spcAft>
                <a:spcPts val="0"/>
              </a:spcAft>
              <a:buSzPts val="566"/>
              <a:buNone/>
            </a:pPr>
            <a:endParaRPr sz="985"/>
          </a:p>
          <a:p>
            <a:pPr marL="320040" lvl="0" indent="-320040" algn="l" rtl="0">
              <a:lnSpc>
                <a:spcPct val="115000"/>
              </a:lnSpc>
              <a:spcBef>
                <a:spcPts val="700"/>
              </a:spcBef>
              <a:spcAft>
                <a:spcPts val="0"/>
              </a:spcAft>
              <a:buClr>
                <a:schemeClr val="dk1"/>
              </a:buClr>
              <a:buSzPts val="1441"/>
              <a:buChar char="●"/>
            </a:pPr>
            <a:r>
              <a:rPr lang="en-US" sz="1843">
                <a:solidFill>
                  <a:schemeClr val="dk1"/>
                </a:solidFill>
              </a:rPr>
              <a:t>Closely watching what you buy.</a:t>
            </a:r>
            <a:endParaRPr sz="1421">
              <a:solidFill>
                <a:schemeClr val="dk1"/>
              </a:solidFill>
            </a:endParaRPr>
          </a:p>
          <a:p>
            <a:pPr marL="320040" lvl="0" indent="-320040" algn="l" rtl="0">
              <a:lnSpc>
                <a:spcPct val="115000"/>
              </a:lnSpc>
              <a:spcBef>
                <a:spcPts val="700"/>
              </a:spcBef>
              <a:spcAft>
                <a:spcPts val="0"/>
              </a:spcAft>
              <a:buClr>
                <a:schemeClr val="dk1"/>
              </a:buClr>
              <a:buSzPts val="1441"/>
              <a:buChar char="●"/>
            </a:pPr>
            <a:r>
              <a:rPr lang="en-US" sz="1843">
                <a:solidFill>
                  <a:schemeClr val="dk1"/>
                </a:solidFill>
              </a:rPr>
              <a:t>Hiding assets- or Keeping you from seeing shared bank accounts or records.</a:t>
            </a:r>
            <a:endParaRPr sz="1421">
              <a:solidFill>
                <a:schemeClr val="dk1"/>
              </a:solidFill>
            </a:endParaRPr>
          </a:p>
          <a:p>
            <a:pPr marL="320040" lvl="0" indent="-320040" algn="l" rtl="0">
              <a:lnSpc>
                <a:spcPct val="115000"/>
              </a:lnSpc>
              <a:spcBef>
                <a:spcPts val="700"/>
              </a:spcBef>
              <a:spcAft>
                <a:spcPts val="0"/>
              </a:spcAft>
              <a:buClr>
                <a:schemeClr val="dk1"/>
              </a:buClr>
              <a:buSzPts val="1441"/>
              <a:buChar char="●"/>
            </a:pPr>
            <a:r>
              <a:rPr lang="en-US" sz="1843">
                <a:solidFill>
                  <a:schemeClr val="dk1"/>
                </a:solidFill>
              </a:rPr>
              <a:t>Using your social security number to obtain credit without your permission.</a:t>
            </a:r>
            <a:endParaRPr sz="1421">
              <a:solidFill>
                <a:schemeClr val="dk1"/>
              </a:solidFill>
            </a:endParaRPr>
          </a:p>
          <a:p>
            <a:pPr marL="320040" lvl="0" indent="-320040" algn="l" rtl="0">
              <a:lnSpc>
                <a:spcPct val="115000"/>
              </a:lnSpc>
              <a:spcBef>
                <a:spcPts val="700"/>
              </a:spcBef>
              <a:spcAft>
                <a:spcPts val="0"/>
              </a:spcAft>
              <a:buClr>
                <a:schemeClr val="dk1"/>
              </a:buClr>
              <a:buSzPts val="1441"/>
              <a:buChar char="●"/>
            </a:pPr>
            <a:r>
              <a:rPr lang="en-US" sz="1843">
                <a:solidFill>
                  <a:schemeClr val="dk1"/>
                </a:solidFill>
              </a:rPr>
              <a:t>Running up debt without unity or knowledge.</a:t>
            </a:r>
            <a:endParaRPr sz="1421">
              <a:solidFill>
                <a:schemeClr val="dk1"/>
              </a:solidFill>
            </a:endParaRPr>
          </a:p>
          <a:p>
            <a:pPr marL="320040" lvl="0" indent="-320040" algn="l" rtl="0">
              <a:lnSpc>
                <a:spcPct val="115000"/>
              </a:lnSpc>
              <a:spcBef>
                <a:spcPts val="700"/>
              </a:spcBef>
              <a:spcAft>
                <a:spcPts val="0"/>
              </a:spcAft>
              <a:buClr>
                <a:schemeClr val="dk1"/>
              </a:buClr>
              <a:buSzPts val="1441"/>
              <a:buChar char="●"/>
            </a:pPr>
            <a:r>
              <a:rPr lang="en-US" sz="1843">
                <a:solidFill>
                  <a:schemeClr val="dk1"/>
                </a:solidFill>
              </a:rPr>
              <a:t>Refusing to give you money, food, rent, medicine or clothing.</a:t>
            </a:r>
            <a:endParaRPr sz="1421">
              <a:solidFill>
                <a:schemeClr val="dk1"/>
              </a:solidFill>
            </a:endParaRPr>
          </a:p>
          <a:p>
            <a:pPr marL="320040" lvl="0" indent="-320040" algn="l" rtl="0">
              <a:lnSpc>
                <a:spcPct val="115000"/>
              </a:lnSpc>
              <a:spcBef>
                <a:spcPts val="700"/>
              </a:spcBef>
              <a:spcAft>
                <a:spcPts val="0"/>
              </a:spcAft>
              <a:buClr>
                <a:schemeClr val="dk1"/>
              </a:buClr>
              <a:buSzPts val="1441"/>
              <a:buChar char="●"/>
            </a:pPr>
            <a:r>
              <a:rPr lang="en-US" sz="1843">
                <a:solidFill>
                  <a:schemeClr val="dk1"/>
                </a:solidFill>
              </a:rPr>
              <a:t>Spending money on themselves but not allowing you to do the same.</a:t>
            </a:r>
            <a:endParaRPr sz="1421">
              <a:solidFill>
                <a:schemeClr val="dk1"/>
              </a:solidFill>
            </a:endParaRPr>
          </a:p>
          <a:p>
            <a:pPr marL="320040" lvl="0" indent="-320040" algn="l" rtl="0">
              <a:lnSpc>
                <a:spcPct val="115000"/>
              </a:lnSpc>
              <a:spcBef>
                <a:spcPts val="700"/>
              </a:spcBef>
              <a:spcAft>
                <a:spcPts val="0"/>
              </a:spcAft>
              <a:buClr>
                <a:schemeClr val="dk1"/>
              </a:buClr>
              <a:buSzPts val="1441"/>
              <a:buChar char="●"/>
            </a:pPr>
            <a:r>
              <a:rPr lang="en-US" sz="1843">
                <a:solidFill>
                  <a:schemeClr val="dk1"/>
                </a:solidFill>
              </a:rPr>
              <a:t>Not including the victim in investment or banking decisions</a:t>
            </a:r>
            <a:endParaRPr sz="1421">
              <a:solidFill>
                <a:schemeClr val="dk1"/>
              </a:solidFill>
            </a:endParaRPr>
          </a:p>
          <a:p>
            <a:pPr marL="320040" lvl="0" indent="-320040" algn="l" rtl="0">
              <a:lnSpc>
                <a:spcPct val="115000"/>
              </a:lnSpc>
              <a:spcBef>
                <a:spcPts val="700"/>
              </a:spcBef>
              <a:spcAft>
                <a:spcPts val="0"/>
              </a:spcAft>
              <a:buSzPts val="507"/>
              <a:buNone/>
            </a:pPr>
            <a:endParaRPr sz="1245"/>
          </a:p>
          <a:p>
            <a:pPr marL="320040" lvl="0" indent="-242697" algn="l" rtl="0">
              <a:lnSpc>
                <a:spcPct val="115000"/>
              </a:lnSpc>
              <a:spcBef>
                <a:spcPts val="700"/>
              </a:spcBef>
              <a:spcAft>
                <a:spcPts val="0"/>
              </a:spcAft>
              <a:buSzPts val="566"/>
              <a:buNone/>
            </a:pPr>
            <a:endParaRPr sz="985"/>
          </a:p>
          <a:p>
            <a:pPr marL="320040" lvl="0" indent="-242697" algn="l" rtl="0">
              <a:lnSpc>
                <a:spcPct val="115000"/>
              </a:lnSpc>
              <a:spcBef>
                <a:spcPts val="700"/>
              </a:spcBef>
              <a:spcAft>
                <a:spcPts val="0"/>
              </a:spcAft>
              <a:buSzPts val="566"/>
              <a:buNone/>
            </a:pPr>
            <a:endParaRPr sz="985"/>
          </a:p>
          <a:p>
            <a:pPr marL="320040" lvl="0" indent="-242697" algn="l" rtl="0">
              <a:lnSpc>
                <a:spcPct val="115000"/>
              </a:lnSpc>
              <a:spcBef>
                <a:spcPts val="700"/>
              </a:spcBef>
              <a:spcAft>
                <a:spcPts val="1200"/>
              </a:spcAft>
              <a:buSzPts val="566"/>
              <a:buNone/>
            </a:pPr>
            <a:endParaRPr sz="985"/>
          </a:p>
        </p:txBody>
      </p:sp>
      <p:sp>
        <p:nvSpPr>
          <p:cNvPr id="392" name="Google Shape;392;p45"/>
          <p:cNvSpPr txBox="1"/>
          <p:nvPr/>
        </p:nvSpPr>
        <p:spPr>
          <a:xfrm>
            <a:off x="4648200" y="1600200"/>
            <a:ext cx="4419600" cy="4832100"/>
          </a:xfrm>
          <a:prstGeom prst="rect">
            <a:avLst/>
          </a:prstGeom>
          <a:noFill/>
          <a:ln>
            <a:noFill/>
          </a:ln>
        </p:spPr>
        <p:txBody>
          <a:bodyPr spcFirstLastPara="1" wrap="square" lIns="91425" tIns="45700" rIns="91425" bIns="45700" anchor="t" anchorCtr="0">
            <a:spAutoFit/>
          </a:bodyPr>
          <a:lstStyle/>
          <a:p>
            <a:pPr marL="0" marR="0" lvl="0" indent="-1397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Twentieth Century"/>
                <a:ea typeface="Twentieth Century"/>
                <a:cs typeface="Twentieth Century"/>
                <a:sym typeface="Twentieth Century"/>
              </a:rPr>
              <a:t>Canceling Life or Insurance policies without consent or knowledge</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Twentieth Century"/>
                <a:ea typeface="Twentieth Century"/>
                <a:cs typeface="Twentieth Century"/>
                <a:sym typeface="Twentieth Century"/>
              </a:rPr>
              <a:t>Controlling how all $ is spent .</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Twentieth Century"/>
                <a:ea typeface="Twentieth Century"/>
                <a:cs typeface="Twentieth Century"/>
                <a:sym typeface="Twentieth Century"/>
              </a:rPr>
              <a:t>Refusing to work or contribute to the family income.</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Twentieth Century"/>
                <a:ea typeface="Twentieth Century"/>
                <a:cs typeface="Twentieth Century"/>
                <a:sym typeface="Twentieth Century"/>
              </a:rPr>
              <a:t>All assets are placed in their name.</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Twentieth Century"/>
                <a:ea typeface="Twentieth Century"/>
                <a:cs typeface="Twentieth Century"/>
                <a:sym typeface="Twentieth Century"/>
              </a:rPr>
              <a:t>Preventing you from going to work by taking your car or keys.</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Twentieth Century"/>
                <a:ea typeface="Twentieth Century"/>
                <a:cs typeface="Twentieth Century"/>
                <a:sym typeface="Twentieth Century"/>
              </a:rPr>
              <a:t>Sabotaging work or employment opportunities</a:t>
            </a:r>
            <a:endParaRPr sz="1400" b="0" i="0" u="none" strike="noStrike" cap="none">
              <a:solidFill>
                <a:srgbClr val="000000"/>
              </a:solidFill>
              <a:latin typeface="Arial"/>
              <a:ea typeface="Arial"/>
              <a:cs typeface="Arial"/>
              <a:sym typeface="Arial"/>
            </a:endParaRPr>
          </a:p>
          <a:p>
            <a:pPr marL="0" marR="0" lvl="0" indent="-1397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Twentieth Century"/>
                <a:ea typeface="Twentieth Century"/>
                <a:cs typeface="Twentieth Century"/>
                <a:sym typeface="Twentieth Century"/>
              </a:rPr>
              <a:t>Forcing the victim to commit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Twentieth Century"/>
                <a:ea typeface="Twentieth Century"/>
                <a:cs typeface="Twentieth Century"/>
                <a:sym typeface="Twentieth Century"/>
              </a:rPr>
              <a:t> insurance fraud,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Twentieth Century"/>
                <a:ea typeface="Twentieth Century"/>
                <a:cs typeface="Twentieth Century"/>
                <a:sym typeface="Twentieth Century"/>
              </a:rPr>
              <a:t> write bad checks.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Twentieth Century"/>
              <a:ea typeface="Twentieth Century"/>
              <a:cs typeface="Twentieth Century"/>
              <a:sym typeface="Twentieth Century"/>
            </a:endParaRPr>
          </a:p>
        </p:txBody>
      </p:sp>
      <p:pic>
        <p:nvPicPr>
          <p:cNvPr id="393" name="Google Shape;393;p45" descr="A close up of an animal&#10;&#10;Description generated with high confidence"/>
          <p:cNvPicPr preferRelativeResize="0"/>
          <p:nvPr/>
        </p:nvPicPr>
        <p:blipFill rotWithShape="1">
          <a:blip r:embed="rId3">
            <a:alphaModFix/>
          </a:blip>
          <a:srcRect/>
          <a:stretch/>
        </p:blipFill>
        <p:spPr>
          <a:xfrm rot="245378" flipH="1">
            <a:off x="6610156" y="4461190"/>
            <a:ext cx="2377108" cy="2343381"/>
          </a:xfrm>
          <a:prstGeom prst="rect">
            <a:avLst/>
          </a:prstGeom>
          <a:noFill/>
          <a:ln>
            <a:noFill/>
          </a:ln>
        </p:spPr>
      </p:pic>
      <p:sp>
        <p:nvSpPr>
          <p:cNvPr id="394" name="Google Shape;394;p45"/>
          <p:cNvSpPr/>
          <p:nvPr/>
        </p:nvSpPr>
        <p:spPr>
          <a:xfrm>
            <a:off x="18450" y="6473300"/>
            <a:ext cx="91950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1df52ce7a2_0_154"/>
          <p:cNvSpPr txBox="1">
            <a:spLocks noGrp="1"/>
          </p:cNvSpPr>
          <p:nvPr>
            <p:ph type="title"/>
          </p:nvPr>
        </p:nvSpPr>
        <p:spPr>
          <a:xfrm>
            <a:off x="311700" y="546667"/>
            <a:ext cx="8520600" cy="810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b="1"/>
              <a:t>Discovering Abuse</a:t>
            </a:r>
            <a:endParaRPr b="1"/>
          </a:p>
        </p:txBody>
      </p:sp>
      <p:sp>
        <p:nvSpPr>
          <p:cNvPr id="401" name="Google Shape;401;g11df52ce7a2_0_154"/>
          <p:cNvSpPr txBox="1">
            <a:spLocks noGrp="1"/>
          </p:cNvSpPr>
          <p:nvPr>
            <p:ph type="body" idx="1"/>
          </p:nvPr>
        </p:nvSpPr>
        <p:spPr>
          <a:xfrm>
            <a:off x="425575" y="1269775"/>
            <a:ext cx="5112900" cy="44520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AutoNum type="arabicPeriod"/>
            </a:pPr>
            <a:r>
              <a:rPr lang="en-US" sz="2400"/>
              <a:t>Do you have the freedom to be yourself, make decisions, give your input and disagree?</a:t>
            </a:r>
            <a:endParaRPr sz="2400"/>
          </a:p>
          <a:p>
            <a:pPr marL="457200" lvl="0" indent="-381000" algn="l" rtl="0">
              <a:lnSpc>
                <a:spcPct val="115000"/>
              </a:lnSpc>
              <a:spcBef>
                <a:spcPts val="0"/>
              </a:spcBef>
              <a:spcAft>
                <a:spcPts val="0"/>
              </a:spcAft>
              <a:buSzPts val="2400"/>
              <a:buAutoNum type="arabicPeriod"/>
            </a:pPr>
            <a:r>
              <a:rPr lang="en-US" sz="2400"/>
              <a:t>Do you ever feel fearful around your partner?</a:t>
            </a:r>
            <a:endParaRPr sz="2400"/>
          </a:p>
          <a:p>
            <a:pPr marL="457200" lvl="0" indent="-381000" algn="l" rtl="0">
              <a:lnSpc>
                <a:spcPct val="115000"/>
              </a:lnSpc>
              <a:spcBef>
                <a:spcPts val="0"/>
              </a:spcBef>
              <a:spcAft>
                <a:spcPts val="0"/>
              </a:spcAft>
              <a:buSzPts val="2400"/>
              <a:buAutoNum type="arabicPeriod"/>
            </a:pPr>
            <a:r>
              <a:rPr lang="en-US" sz="2400"/>
              <a:t>Have you ever been threatened or physically hurt?</a:t>
            </a:r>
            <a:endParaRPr sz="2400"/>
          </a:p>
          <a:p>
            <a:pPr marL="457200" lvl="0" indent="-381000" algn="l" rtl="0">
              <a:lnSpc>
                <a:spcPct val="115000"/>
              </a:lnSpc>
              <a:spcBef>
                <a:spcPts val="0"/>
              </a:spcBef>
              <a:spcAft>
                <a:spcPts val="0"/>
              </a:spcAft>
              <a:buSzPts val="2400"/>
              <a:buAutoNum type="arabicPeriod"/>
            </a:pPr>
            <a:r>
              <a:rPr lang="en-US" sz="2400"/>
              <a:t>Have you ever been an unwilling participant in a sexual act?</a:t>
            </a:r>
            <a:endParaRPr sz="2400"/>
          </a:p>
        </p:txBody>
      </p:sp>
      <p:pic>
        <p:nvPicPr>
          <p:cNvPr id="402" name="Google Shape;402;g11df52ce7a2_0_154"/>
          <p:cNvPicPr preferRelativeResize="0"/>
          <p:nvPr/>
        </p:nvPicPr>
        <p:blipFill rotWithShape="1">
          <a:blip r:embed="rId3">
            <a:alphaModFix/>
          </a:blip>
          <a:srcRect/>
          <a:stretch/>
        </p:blipFill>
        <p:spPr>
          <a:xfrm>
            <a:off x="6475503" y="1519150"/>
            <a:ext cx="1987874" cy="294157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6a982f8d78_0_0"/>
          <p:cNvSpPr txBox="1">
            <a:spLocks noGrp="1"/>
          </p:cNvSpPr>
          <p:nvPr>
            <p:ph type="title"/>
          </p:nvPr>
        </p:nvSpPr>
        <p:spPr>
          <a:xfrm>
            <a:off x="457200" y="304800"/>
            <a:ext cx="8229600" cy="1066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2800"/>
              <a:buFont typeface="Gill Sans"/>
              <a:buNone/>
            </a:pPr>
            <a:r>
              <a:rPr lang="en-US" b="1">
                <a:solidFill>
                  <a:schemeClr val="accent4"/>
                </a:solidFill>
              </a:rPr>
              <a:t>HOW WE MIGHT CONTRIBUTE TO MISSING IT.</a:t>
            </a:r>
            <a:endParaRPr b="1">
              <a:solidFill>
                <a:schemeClr val="accent4"/>
              </a:solidFill>
            </a:endParaRPr>
          </a:p>
        </p:txBody>
      </p:sp>
      <p:sp>
        <p:nvSpPr>
          <p:cNvPr id="410" name="Google Shape;410;g16a982f8d78_0_0"/>
          <p:cNvSpPr txBox="1">
            <a:spLocks noGrp="1"/>
          </p:cNvSpPr>
          <p:nvPr>
            <p:ph type="body" idx="1"/>
          </p:nvPr>
        </p:nvSpPr>
        <p:spPr>
          <a:xfrm>
            <a:off x="2863625" y="1706592"/>
            <a:ext cx="7696200" cy="4876800"/>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656"/>
              <a:buNone/>
            </a:pPr>
            <a:r>
              <a:rPr lang="en-US" b="1"/>
              <a:t>Silence them: </a:t>
            </a:r>
            <a:endParaRPr/>
          </a:p>
          <a:p>
            <a:pPr marL="306000" lvl="0" indent="-306000" algn="l" rtl="0">
              <a:lnSpc>
                <a:spcPct val="100000"/>
              </a:lnSpc>
              <a:spcBef>
                <a:spcPts val="960"/>
              </a:spcBef>
              <a:spcAft>
                <a:spcPts val="0"/>
              </a:spcAft>
              <a:buSzPts val="1656"/>
              <a:buNone/>
            </a:pPr>
            <a:r>
              <a:rPr lang="en-US"/>
              <a:t>		Focus on your own sin.</a:t>
            </a:r>
            <a:endParaRPr/>
          </a:p>
          <a:p>
            <a:pPr marL="306000" lvl="0" indent="-306000" algn="l" rtl="0">
              <a:lnSpc>
                <a:spcPct val="100000"/>
              </a:lnSpc>
              <a:spcBef>
                <a:spcPts val="960"/>
              </a:spcBef>
              <a:spcAft>
                <a:spcPts val="0"/>
              </a:spcAft>
              <a:buSzPts val="1656"/>
              <a:buNone/>
            </a:pPr>
            <a:r>
              <a:rPr lang="en-US"/>
              <a:t>		Do not speak poorly of spouse or without him present?</a:t>
            </a:r>
            <a:endParaRPr/>
          </a:p>
          <a:p>
            <a:pPr marL="306000" lvl="0" indent="-306000" algn="l" rtl="0">
              <a:lnSpc>
                <a:spcPct val="100000"/>
              </a:lnSpc>
              <a:spcBef>
                <a:spcPts val="960"/>
              </a:spcBef>
              <a:spcAft>
                <a:spcPts val="0"/>
              </a:spcAft>
              <a:buSzPts val="1656"/>
              <a:buNone/>
            </a:pPr>
            <a:r>
              <a:rPr lang="en-US"/>
              <a:t>		Comparing our marriages to theirs.</a:t>
            </a:r>
            <a:endParaRPr/>
          </a:p>
          <a:p>
            <a:pPr marL="306000" lvl="0" indent="-306000" algn="l" rtl="0">
              <a:lnSpc>
                <a:spcPct val="100000"/>
              </a:lnSpc>
              <a:spcBef>
                <a:spcPts val="960"/>
              </a:spcBef>
              <a:spcAft>
                <a:spcPts val="0"/>
              </a:spcAft>
              <a:buSzPts val="1656"/>
              <a:buNone/>
            </a:pPr>
            <a:r>
              <a:rPr lang="en-US"/>
              <a:t>		Minimize their cries for help.</a:t>
            </a:r>
            <a:endParaRPr/>
          </a:p>
          <a:p>
            <a:pPr marL="306000" lvl="0" indent="-306000" algn="l" rtl="0">
              <a:lnSpc>
                <a:spcPct val="100000"/>
              </a:lnSpc>
              <a:spcBef>
                <a:spcPts val="960"/>
              </a:spcBef>
              <a:spcAft>
                <a:spcPts val="0"/>
              </a:spcAft>
              <a:buSzPts val="1656"/>
              <a:buNone/>
            </a:pPr>
            <a:r>
              <a:rPr lang="en-US" b="1"/>
              <a:t>Blame them:</a:t>
            </a:r>
            <a:endParaRPr/>
          </a:p>
          <a:p>
            <a:pPr marL="306000" lvl="0" indent="-306000" algn="l" rtl="0">
              <a:lnSpc>
                <a:spcPct val="100000"/>
              </a:lnSpc>
              <a:spcBef>
                <a:spcPts val="960"/>
              </a:spcBef>
              <a:spcAft>
                <a:spcPts val="0"/>
              </a:spcAft>
              <a:buSzPts val="1656"/>
              <a:buNone/>
            </a:pPr>
            <a:r>
              <a:rPr lang="en-US"/>
              <a:t>		How did you provoke that?</a:t>
            </a:r>
            <a:endParaRPr/>
          </a:p>
          <a:p>
            <a:pPr marL="306000" lvl="0" indent="-306000" algn="l" rtl="0">
              <a:lnSpc>
                <a:spcPct val="100000"/>
              </a:lnSpc>
              <a:spcBef>
                <a:spcPts val="960"/>
              </a:spcBef>
              <a:spcAft>
                <a:spcPts val="0"/>
              </a:spcAft>
              <a:buSzPts val="1656"/>
              <a:buNone/>
            </a:pPr>
            <a:r>
              <a:rPr lang="en-US"/>
              <a:t>		Simplistic focus on submission. </a:t>
            </a:r>
            <a:endParaRPr/>
          </a:p>
          <a:p>
            <a:pPr marL="306000" lvl="0" indent="-306000" algn="l" rtl="0">
              <a:lnSpc>
                <a:spcPct val="100000"/>
              </a:lnSpc>
              <a:spcBef>
                <a:spcPts val="960"/>
              </a:spcBef>
              <a:spcAft>
                <a:spcPts val="0"/>
              </a:spcAft>
              <a:buSzPts val="1656"/>
              <a:buNone/>
            </a:pPr>
            <a:r>
              <a:rPr lang="en-US"/>
              <a:t>		Can see their sin </a:t>
            </a:r>
            <a:r>
              <a:rPr lang="en-US" i="1"/>
              <a:t>more easily</a:t>
            </a:r>
            <a:endParaRPr/>
          </a:p>
          <a:p>
            <a:pPr marL="306000" lvl="0" indent="-306000" algn="l" rtl="0">
              <a:lnSpc>
                <a:spcPct val="100000"/>
              </a:lnSpc>
              <a:spcBef>
                <a:spcPts val="960"/>
              </a:spcBef>
              <a:spcAft>
                <a:spcPts val="0"/>
              </a:spcAft>
              <a:buSzPts val="1656"/>
              <a:buNone/>
            </a:pPr>
            <a:r>
              <a:rPr lang="en-US"/>
              <a:t>		Challenge them as they flee danger.</a:t>
            </a:r>
            <a:endParaRPr/>
          </a:p>
          <a:p>
            <a:pPr marL="630000" lvl="1" indent="-212528" algn="l" rtl="0">
              <a:lnSpc>
                <a:spcPct val="100000"/>
              </a:lnSpc>
              <a:spcBef>
                <a:spcPts val="920"/>
              </a:spcBef>
              <a:spcAft>
                <a:spcPts val="0"/>
              </a:spcAft>
              <a:buSzPts val="1472"/>
              <a:buNone/>
            </a:pPr>
            <a:endParaRPr/>
          </a:p>
        </p:txBody>
      </p:sp>
      <p:pic>
        <p:nvPicPr>
          <p:cNvPr id="411" name="Google Shape;411;g16a982f8d78_0_0" descr="images (2).jfif"/>
          <p:cNvPicPr preferRelativeResize="0"/>
          <p:nvPr/>
        </p:nvPicPr>
        <p:blipFill rotWithShape="1">
          <a:blip r:embed="rId3">
            <a:alphaModFix/>
          </a:blip>
          <a:srcRect/>
          <a:stretch/>
        </p:blipFill>
        <p:spPr>
          <a:xfrm>
            <a:off x="448574" y="1600200"/>
            <a:ext cx="2282864" cy="2667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4"/>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rmAutofit/>
          </a:bodyPr>
          <a:lstStyle/>
          <a:p>
            <a:pPr marL="514350" lvl="0" indent="-514350" algn="l" rtl="0">
              <a:lnSpc>
                <a:spcPct val="100000"/>
              </a:lnSpc>
              <a:spcBef>
                <a:spcPts val="0"/>
              </a:spcBef>
              <a:spcAft>
                <a:spcPts val="0"/>
              </a:spcAft>
              <a:buClr>
                <a:schemeClr val="accent2"/>
              </a:buClr>
              <a:buSzPts val="4400"/>
              <a:buFont typeface="Twentieth Century"/>
              <a:buNone/>
            </a:pPr>
            <a:r>
              <a:rPr lang="en-US">
                <a:solidFill>
                  <a:schemeClr val="accent2"/>
                </a:solidFill>
              </a:rPr>
              <a:t>Where should the focus be?</a:t>
            </a:r>
            <a:endParaRPr/>
          </a:p>
        </p:txBody>
      </p:sp>
      <p:sp>
        <p:nvSpPr>
          <p:cNvPr id="417" name="Google Shape;417;p64"/>
          <p:cNvSpPr txBox="1">
            <a:spLocks noGrp="1"/>
          </p:cNvSpPr>
          <p:nvPr>
            <p:ph type="body" idx="4294967295"/>
          </p:nvPr>
        </p:nvSpPr>
        <p:spPr>
          <a:xfrm>
            <a:off x="2905025" y="1356975"/>
            <a:ext cx="5257800" cy="4495800"/>
          </a:xfrm>
          <a:prstGeom prst="rect">
            <a:avLst/>
          </a:prstGeom>
          <a:noFill/>
          <a:ln>
            <a:noFill/>
          </a:ln>
        </p:spPr>
        <p:txBody>
          <a:bodyPr spcFirstLastPara="1" wrap="square" lIns="91425" tIns="45700" rIns="91425" bIns="45700" anchor="t" anchorCtr="0">
            <a:normAutofit/>
          </a:bodyPr>
          <a:lstStyle/>
          <a:p>
            <a:pPr marL="320040" lvl="0" indent="-309402" algn="l" rtl="0">
              <a:lnSpc>
                <a:spcPct val="115000"/>
              </a:lnSpc>
              <a:spcBef>
                <a:spcPts val="0"/>
              </a:spcBef>
              <a:spcAft>
                <a:spcPts val="0"/>
              </a:spcAft>
              <a:buSzPct val="97391"/>
              <a:buFont typeface="Noto Sans"/>
              <a:buChar char="❑"/>
            </a:pPr>
            <a:r>
              <a:rPr lang="en-US" sz="2300"/>
              <a:t>External Sin-  Safety &amp; Suffering</a:t>
            </a:r>
            <a:endParaRPr sz="2300"/>
          </a:p>
          <a:p>
            <a:pPr marL="320040" lvl="0" indent="-217855" algn="l" rtl="0">
              <a:lnSpc>
                <a:spcPct val="115000"/>
              </a:lnSpc>
              <a:spcBef>
                <a:spcPts val="700"/>
              </a:spcBef>
              <a:spcAft>
                <a:spcPts val="0"/>
              </a:spcAft>
              <a:buSzPct val="75652"/>
              <a:buFont typeface="Noto Sans"/>
              <a:buNone/>
            </a:pPr>
            <a:endParaRPr sz="2300"/>
          </a:p>
          <a:p>
            <a:pPr marL="320040" lvl="0" indent="-309402" algn="l" rtl="0">
              <a:lnSpc>
                <a:spcPct val="115000"/>
              </a:lnSpc>
              <a:spcBef>
                <a:spcPts val="700"/>
              </a:spcBef>
              <a:spcAft>
                <a:spcPts val="0"/>
              </a:spcAft>
              <a:buSzPct val="97391"/>
              <a:buFont typeface="Noto Sans"/>
              <a:buChar char="❑"/>
            </a:pPr>
            <a:r>
              <a:rPr lang="en-US" sz="2300"/>
              <a:t>Internal Sin- personal sin</a:t>
            </a:r>
            <a:endParaRPr sz="2300"/>
          </a:p>
          <a:p>
            <a:pPr marL="320040" lvl="0" indent="-320040" algn="l" rtl="0">
              <a:lnSpc>
                <a:spcPct val="115000"/>
              </a:lnSpc>
              <a:spcBef>
                <a:spcPts val="700"/>
              </a:spcBef>
              <a:spcAft>
                <a:spcPts val="0"/>
              </a:spcAft>
              <a:buSzPct val="75652"/>
              <a:buNone/>
            </a:pPr>
            <a:r>
              <a:rPr lang="en-US" sz="2300"/>
              <a:t>Still called to a life of repentance and faith-</a:t>
            </a:r>
            <a:r>
              <a:rPr lang="en-US"/>
              <a:t> </a:t>
            </a:r>
            <a:endParaRPr/>
          </a:p>
          <a:p>
            <a:pPr marL="320040" lvl="0" indent="-320040" algn="l" rtl="0">
              <a:lnSpc>
                <a:spcPct val="115000"/>
              </a:lnSpc>
              <a:spcBef>
                <a:spcPts val="700"/>
              </a:spcBef>
              <a:spcAft>
                <a:spcPts val="0"/>
              </a:spcAft>
              <a:buSzPct val="96666"/>
              <a:buNone/>
            </a:pPr>
            <a:r>
              <a:rPr lang="en-US"/>
              <a:t>	1. God is patient- so we can be too!</a:t>
            </a:r>
            <a:endParaRPr/>
          </a:p>
          <a:p>
            <a:pPr marL="320040" lvl="0" indent="-320040" algn="l" rtl="0">
              <a:lnSpc>
                <a:spcPct val="115000"/>
              </a:lnSpc>
              <a:spcBef>
                <a:spcPts val="700"/>
              </a:spcBef>
              <a:spcAft>
                <a:spcPts val="0"/>
              </a:spcAft>
              <a:buSzPct val="93333"/>
              <a:buNone/>
            </a:pPr>
            <a:r>
              <a:rPr lang="en-US"/>
              <a:t>	2. Wisdom when to bring this into focus- safety, seeing God, knowing their pain</a:t>
            </a:r>
            <a:endParaRPr/>
          </a:p>
          <a:p>
            <a:pPr marL="320040" lvl="0" indent="-320040" algn="l" rtl="0">
              <a:lnSpc>
                <a:spcPct val="115000"/>
              </a:lnSpc>
              <a:spcBef>
                <a:spcPts val="700"/>
              </a:spcBef>
              <a:spcAft>
                <a:spcPts val="0"/>
              </a:spcAft>
              <a:buSzPct val="66666"/>
              <a:buNone/>
            </a:pPr>
            <a:r>
              <a:rPr lang="en-US"/>
              <a:t>	3. Is there an immediate improvement to be made?</a:t>
            </a:r>
            <a:endParaRPr/>
          </a:p>
          <a:p>
            <a:pPr marL="0" lvl="0" indent="0" algn="l" rtl="0">
              <a:lnSpc>
                <a:spcPct val="115000"/>
              </a:lnSpc>
              <a:spcBef>
                <a:spcPts val="1200"/>
              </a:spcBef>
              <a:spcAft>
                <a:spcPts val="1200"/>
              </a:spcAft>
              <a:buSzPct val="66666"/>
              <a:buNone/>
            </a:pPr>
            <a:endParaRPr/>
          </a:p>
        </p:txBody>
      </p:sp>
      <p:pic>
        <p:nvPicPr>
          <p:cNvPr id="418" name="Google Shape;418;p64" descr="trauma (1).jpg"/>
          <p:cNvPicPr preferRelativeResize="0"/>
          <p:nvPr/>
        </p:nvPicPr>
        <p:blipFill rotWithShape="1">
          <a:blip r:embed="rId3">
            <a:alphaModFix/>
          </a:blip>
          <a:srcRect/>
          <a:stretch/>
        </p:blipFill>
        <p:spPr>
          <a:xfrm>
            <a:off x="228600" y="2895600"/>
            <a:ext cx="2743200" cy="2743200"/>
          </a:xfrm>
          <a:prstGeom prst="rect">
            <a:avLst/>
          </a:prstGeom>
          <a:noFill/>
          <a:ln>
            <a:noFill/>
          </a:ln>
        </p:spPr>
      </p:pic>
      <p:sp>
        <p:nvSpPr>
          <p:cNvPr id="419" name="Google Shape;419;p64"/>
          <p:cNvSpPr/>
          <p:nvPr/>
        </p:nvSpPr>
        <p:spPr>
          <a:xfrm rot="9430446">
            <a:off x="7553519" y="563059"/>
            <a:ext cx="1828927" cy="990491"/>
          </a:xfrm>
          <a:prstGeom prst="stripedRightArrow">
            <a:avLst>
              <a:gd name="adj1" fmla="val 50000"/>
              <a:gd name="adj2" fmla="val 50000"/>
            </a:avLst>
          </a:prstGeom>
          <a:solidFill>
            <a:schemeClr val="accent1"/>
          </a:solidFill>
          <a:ln w="1905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f3c58bd427_0_233"/>
          <p:cNvSpPr txBox="1">
            <a:spLocks noGrp="1"/>
          </p:cNvSpPr>
          <p:nvPr>
            <p:ph type="title"/>
          </p:nvPr>
        </p:nvSpPr>
        <p:spPr>
          <a:xfrm>
            <a:off x="311700" y="546667"/>
            <a:ext cx="8520600" cy="81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We were Created to Worship God and Love Others</a:t>
            </a:r>
            <a:endParaRPr/>
          </a:p>
        </p:txBody>
      </p:sp>
      <p:sp>
        <p:nvSpPr>
          <p:cNvPr id="131" name="Google Shape;131;gf3c58bd427_0_233"/>
          <p:cNvSpPr txBox="1">
            <a:spLocks noGrp="1"/>
          </p:cNvSpPr>
          <p:nvPr>
            <p:ph type="body" idx="1"/>
          </p:nvPr>
        </p:nvSpPr>
        <p:spPr>
          <a:xfrm>
            <a:off x="311700" y="1233875"/>
            <a:ext cx="8520600" cy="4857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500"/>
              </a:spcBef>
              <a:spcAft>
                <a:spcPts val="0"/>
              </a:spcAft>
              <a:buSzPts val="1800"/>
              <a:buNone/>
            </a:pPr>
            <a:r>
              <a:rPr lang="en-US" sz="2200">
                <a:solidFill>
                  <a:srgbClr val="4590B8"/>
                </a:solidFill>
                <a:latin typeface="Arial"/>
                <a:ea typeface="Arial"/>
                <a:cs typeface="Arial"/>
                <a:sym typeface="Arial"/>
              </a:rPr>
              <a:t>To Worship God</a:t>
            </a:r>
            <a:endParaRPr sz="2200">
              <a:solidFill>
                <a:srgbClr val="4590B8"/>
              </a:solidFill>
              <a:latin typeface="Arial"/>
              <a:ea typeface="Arial"/>
              <a:cs typeface="Arial"/>
              <a:sym typeface="Arial"/>
            </a:endParaRPr>
          </a:p>
          <a:p>
            <a:pPr marL="457200" lvl="0" indent="-342900" algn="l" rtl="0">
              <a:lnSpc>
                <a:spcPct val="115000"/>
              </a:lnSpc>
              <a:spcBef>
                <a:spcPts val="600"/>
              </a:spcBef>
              <a:spcAft>
                <a:spcPts val="0"/>
              </a:spcAft>
              <a:buClr>
                <a:srgbClr val="3D3D3D"/>
              </a:buClr>
              <a:buSzPts val="1800"/>
              <a:buFont typeface="Arial"/>
              <a:buChar char="●"/>
            </a:pPr>
            <a:r>
              <a:rPr lang="en-US">
                <a:solidFill>
                  <a:srgbClr val="3D3D3D"/>
                </a:solidFill>
                <a:latin typeface="Arial"/>
                <a:ea typeface="Arial"/>
                <a:cs typeface="Arial"/>
                <a:sym typeface="Arial"/>
              </a:rPr>
              <a:t>We were created to worship our creator</a:t>
            </a:r>
            <a:endParaRPr>
              <a:solidFill>
                <a:srgbClr val="3D3D3D"/>
              </a:solidFill>
              <a:latin typeface="Arial"/>
              <a:ea typeface="Arial"/>
              <a:cs typeface="Arial"/>
              <a:sym typeface="Arial"/>
            </a:endParaRPr>
          </a:p>
          <a:p>
            <a:pPr marL="457200" lvl="0" indent="-342900" algn="l" rtl="0">
              <a:lnSpc>
                <a:spcPct val="115000"/>
              </a:lnSpc>
              <a:spcBef>
                <a:spcPts val="0"/>
              </a:spcBef>
              <a:spcAft>
                <a:spcPts val="0"/>
              </a:spcAft>
              <a:buClr>
                <a:srgbClr val="3D3D3D"/>
              </a:buClr>
              <a:buSzPts val="1800"/>
              <a:buFont typeface="Arial"/>
              <a:buChar char="●"/>
            </a:pPr>
            <a:r>
              <a:rPr lang="en-US">
                <a:solidFill>
                  <a:srgbClr val="3D3D3D"/>
                </a:solidFill>
                <a:latin typeface="Arial"/>
                <a:ea typeface="Arial"/>
                <a:cs typeface="Arial"/>
                <a:sym typeface="Arial"/>
              </a:rPr>
              <a:t>When he is the object of our desires and delight-we enjoy him and are like him</a:t>
            </a:r>
            <a:endParaRPr>
              <a:solidFill>
                <a:srgbClr val="3D3D3D"/>
              </a:solidFill>
              <a:latin typeface="Arial"/>
              <a:ea typeface="Arial"/>
              <a:cs typeface="Arial"/>
              <a:sym typeface="Arial"/>
            </a:endParaRPr>
          </a:p>
          <a:p>
            <a:pPr marL="457200" lvl="0" indent="-342900" algn="l" rtl="0">
              <a:lnSpc>
                <a:spcPct val="115000"/>
              </a:lnSpc>
              <a:spcBef>
                <a:spcPts val="0"/>
              </a:spcBef>
              <a:spcAft>
                <a:spcPts val="0"/>
              </a:spcAft>
              <a:buClr>
                <a:srgbClr val="3D3D3D"/>
              </a:buClr>
              <a:buSzPts val="1800"/>
              <a:buFont typeface="Arial"/>
              <a:buChar char="●"/>
            </a:pPr>
            <a:r>
              <a:rPr lang="en-US">
                <a:solidFill>
                  <a:srgbClr val="3D3D3D"/>
                </a:solidFill>
                <a:latin typeface="Arial"/>
                <a:ea typeface="Arial"/>
                <a:cs typeface="Arial"/>
                <a:sym typeface="Arial"/>
              </a:rPr>
              <a:t>Any time our desires point away from God we will be left empty wanting more- we easily &amp; routinely manufacture cheap &amp; worthless idols- left unchecked our idolatry grows</a:t>
            </a:r>
            <a:endParaRPr>
              <a:solidFill>
                <a:srgbClr val="3D3D3D"/>
              </a:solidFill>
              <a:latin typeface="Arial"/>
              <a:ea typeface="Arial"/>
              <a:cs typeface="Arial"/>
              <a:sym typeface="Arial"/>
            </a:endParaRPr>
          </a:p>
          <a:p>
            <a:pPr marL="0" lvl="0" indent="0" algn="l" rtl="0">
              <a:lnSpc>
                <a:spcPct val="115000"/>
              </a:lnSpc>
              <a:spcBef>
                <a:spcPts val="600"/>
              </a:spcBef>
              <a:spcAft>
                <a:spcPts val="0"/>
              </a:spcAft>
              <a:buSzPts val="1800"/>
              <a:buNone/>
            </a:pPr>
            <a:endParaRPr sz="2200">
              <a:solidFill>
                <a:srgbClr val="4590B8"/>
              </a:solidFill>
              <a:latin typeface="Arial"/>
              <a:ea typeface="Arial"/>
              <a:cs typeface="Arial"/>
              <a:sym typeface="Arial"/>
            </a:endParaRPr>
          </a:p>
          <a:p>
            <a:pPr marL="0" lvl="0" indent="0" algn="l" rtl="0">
              <a:lnSpc>
                <a:spcPct val="115000"/>
              </a:lnSpc>
              <a:spcBef>
                <a:spcPts val="600"/>
              </a:spcBef>
              <a:spcAft>
                <a:spcPts val="0"/>
              </a:spcAft>
              <a:buSzPts val="1800"/>
              <a:buNone/>
            </a:pPr>
            <a:r>
              <a:rPr lang="en-US" sz="2200">
                <a:solidFill>
                  <a:srgbClr val="4590B8"/>
                </a:solidFill>
                <a:latin typeface="Arial"/>
                <a:ea typeface="Arial"/>
                <a:cs typeface="Arial"/>
                <a:sym typeface="Arial"/>
              </a:rPr>
              <a:t>The way you love reveals what you think about God </a:t>
            </a:r>
            <a:endParaRPr sz="2200">
              <a:solidFill>
                <a:srgbClr val="4590B8"/>
              </a:solidFill>
              <a:latin typeface="Arial"/>
              <a:ea typeface="Arial"/>
              <a:cs typeface="Arial"/>
              <a:sym typeface="Arial"/>
            </a:endParaRPr>
          </a:p>
          <a:p>
            <a:pPr marL="457200" lvl="0" indent="-342900" algn="l" rtl="0">
              <a:lnSpc>
                <a:spcPct val="115000"/>
              </a:lnSpc>
              <a:spcBef>
                <a:spcPts val="600"/>
              </a:spcBef>
              <a:spcAft>
                <a:spcPts val="0"/>
              </a:spcAft>
              <a:buClr>
                <a:srgbClr val="3D3D3D"/>
              </a:buClr>
              <a:buSzPts val="1800"/>
              <a:buFont typeface="Arial"/>
              <a:buChar char="●"/>
            </a:pPr>
            <a:r>
              <a:rPr lang="en-US">
                <a:solidFill>
                  <a:srgbClr val="3D3D3D"/>
                </a:solidFill>
                <a:latin typeface="Arial"/>
                <a:ea typeface="Arial"/>
                <a:cs typeface="Arial"/>
                <a:sym typeface="Arial"/>
              </a:rPr>
              <a:t>God’s triune nature he is relational- we were created to be relational</a:t>
            </a:r>
            <a:endParaRPr>
              <a:solidFill>
                <a:srgbClr val="3D3D3D"/>
              </a:solidFill>
              <a:latin typeface="Arial"/>
              <a:ea typeface="Arial"/>
              <a:cs typeface="Arial"/>
              <a:sym typeface="Arial"/>
            </a:endParaRPr>
          </a:p>
          <a:p>
            <a:pPr marL="457200" lvl="0" indent="-342900" algn="l" rtl="0">
              <a:lnSpc>
                <a:spcPct val="115000"/>
              </a:lnSpc>
              <a:spcBef>
                <a:spcPts val="0"/>
              </a:spcBef>
              <a:spcAft>
                <a:spcPts val="0"/>
              </a:spcAft>
              <a:buClr>
                <a:srgbClr val="3D3D3D"/>
              </a:buClr>
              <a:buSzPts val="1800"/>
              <a:buFont typeface="Arial"/>
              <a:buChar char="●"/>
            </a:pPr>
            <a:r>
              <a:rPr lang="en-US">
                <a:solidFill>
                  <a:srgbClr val="3D3D3D"/>
                </a:solidFill>
                <a:latin typeface="Arial"/>
                <a:ea typeface="Arial"/>
                <a:cs typeface="Arial"/>
                <a:sym typeface="Arial"/>
              </a:rPr>
              <a:t>God commands us to love others- to do this well we have to uproot our idols, humble ourselves, trust God, often times giving up our own desires.</a:t>
            </a:r>
            <a:endParaRPr>
              <a:solidFill>
                <a:srgbClr val="3D3D3D"/>
              </a:solidFill>
              <a:latin typeface="Arial"/>
              <a:ea typeface="Arial"/>
              <a:cs typeface="Arial"/>
              <a:sym typeface="Arial"/>
            </a:endParaRPr>
          </a:p>
          <a:p>
            <a:pPr marL="457200" lvl="0" indent="-342900" algn="l" rtl="0">
              <a:lnSpc>
                <a:spcPct val="115000"/>
              </a:lnSpc>
              <a:spcBef>
                <a:spcPts val="0"/>
              </a:spcBef>
              <a:spcAft>
                <a:spcPts val="0"/>
              </a:spcAft>
              <a:buClr>
                <a:srgbClr val="3D3D3D"/>
              </a:buClr>
              <a:buSzPts val="1800"/>
              <a:buFont typeface="Arial"/>
              <a:buChar char="●"/>
            </a:pPr>
            <a:r>
              <a:rPr lang="en-US">
                <a:solidFill>
                  <a:srgbClr val="3D3D3D"/>
                </a:solidFill>
                <a:latin typeface="Arial"/>
                <a:ea typeface="Arial"/>
                <a:cs typeface="Arial"/>
                <a:sym typeface="Arial"/>
              </a:rPr>
              <a:t>When we fail to love others well it exposes our idols </a:t>
            </a:r>
            <a:endParaRPr>
              <a:solidFill>
                <a:srgbClr val="3D3D3D"/>
              </a:solidFill>
              <a:latin typeface="Arial"/>
              <a:ea typeface="Arial"/>
              <a:cs typeface="Arial"/>
              <a:sym typeface="Arial"/>
            </a:endParaRPr>
          </a:p>
          <a:p>
            <a:pPr marL="0" lvl="0" indent="0" algn="l" rtl="0">
              <a:lnSpc>
                <a:spcPct val="115000"/>
              </a:lnSpc>
              <a:spcBef>
                <a:spcPts val="600"/>
              </a:spcBef>
              <a:spcAft>
                <a:spcPts val="0"/>
              </a:spcAft>
              <a:buSzPts val="18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29C94-A307-408B-A291-174BBCB656A2}"/>
              </a:ext>
            </a:extLst>
          </p:cNvPr>
          <p:cNvSpPr>
            <a:spLocks noGrp="1"/>
          </p:cNvSpPr>
          <p:nvPr>
            <p:ph type="title"/>
          </p:nvPr>
        </p:nvSpPr>
        <p:spPr>
          <a:xfrm>
            <a:off x="685800" y="793931"/>
            <a:ext cx="7867448" cy="1220174"/>
          </a:xfrm>
        </p:spPr>
        <p:txBody>
          <a:bodyPr>
            <a:normAutofit/>
          </a:bodyPr>
          <a:lstStyle/>
          <a:p>
            <a:r>
              <a:rPr lang="en-US" sz="3200" b="1" dirty="0"/>
              <a:t>God sees you</a:t>
            </a:r>
          </a:p>
        </p:txBody>
      </p:sp>
      <p:sp>
        <p:nvSpPr>
          <p:cNvPr id="5" name="Content Placeholder 4">
            <a:extLst>
              <a:ext uri="{FF2B5EF4-FFF2-40B4-BE49-F238E27FC236}">
                <a16:creationId xmlns:a16="http://schemas.microsoft.com/office/drawing/2014/main" id="{A0990BFE-569C-4691-9948-B7E7D78E4E27}"/>
              </a:ext>
            </a:extLst>
          </p:cNvPr>
          <p:cNvSpPr>
            <a:spLocks noGrp="1"/>
          </p:cNvSpPr>
          <p:nvPr>
            <p:ph sz="quarter" idx="1"/>
          </p:nvPr>
        </p:nvSpPr>
        <p:spPr>
          <a:xfrm>
            <a:off x="281036" y="2332759"/>
            <a:ext cx="8663861" cy="3369336"/>
          </a:xfrm>
        </p:spPr>
        <p:txBody>
          <a:bodyPr>
            <a:normAutofit fontScale="77500" lnSpcReduction="20000"/>
          </a:bodyPr>
          <a:lstStyle/>
          <a:p>
            <a:pPr>
              <a:buFont typeface="Courier New" panose="02070309020205020404" pitchFamily="49" charset="0"/>
              <a:buChar char="o"/>
            </a:pPr>
            <a:r>
              <a:rPr lang="en-US" sz="2475" dirty="0"/>
              <a:t>Oppression is isolating, and it can feel like no one, not even God sees or cares about what is happening to you.</a:t>
            </a:r>
          </a:p>
          <a:p>
            <a:pPr lvl="1">
              <a:buFont typeface="Courier New" panose="02070309020205020404" pitchFamily="49" charset="0"/>
              <a:buChar char="o"/>
            </a:pPr>
            <a:r>
              <a:rPr lang="en-US" sz="2250" i="1" dirty="0"/>
              <a:t>"For you are the God in whom I take refuge; why have you rejected me? Why do I go about mourning because of the oppression of the enemy?” - Ps. 43:2 </a:t>
            </a:r>
          </a:p>
          <a:p>
            <a:pPr>
              <a:buClr>
                <a:schemeClr val="accent2"/>
              </a:buClr>
              <a:buFont typeface="Courier New" panose="02070309020205020404" pitchFamily="49" charset="0"/>
              <a:buChar char="o"/>
            </a:pPr>
            <a:r>
              <a:rPr lang="en-US" sz="2475" dirty="0"/>
              <a:t>Take comfort in knowing he sees you and what is done to you. Jesus not only sees, he know what it is like because it happened to him,     </a:t>
            </a:r>
          </a:p>
          <a:p>
            <a:pPr marL="685800" lvl="1" indent="-342900">
              <a:buClr>
                <a:schemeClr val="tx2"/>
              </a:buClr>
              <a:buFont typeface="Courier New" panose="02070309020205020404" pitchFamily="49" charset="0"/>
              <a:buChar char="o"/>
            </a:pPr>
            <a:r>
              <a:rPr lang="en-US" sz="2250" i="1" dirty="0"/>
              <a:t> "He was despised and rejected by men; a man of sorrows, and acquainted with grief . . . He was oppressed, and he was afflicted.”- Isa. 53:3, 7</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534637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a:xfrm>
            <a:off x="503259" y="841431"/>
            <a:ext cx="7119488" cy="685800"/>
          </a:xfrm>
        </p:spPr>
        <p:txBody>
          <a:bodyPr>
            <a:normAutofit/>
          </a:bodyPr>
          <a:lstStyle/>
          <a:p>
            <a:r>
              <a:rPr lang="en-US" sz="3200" b="1" dirty="0">
                <a:solidFill>
                  <a:schemeClr val="tx1"/>
                </a:solidFill>
              </a:rPr>
              <a:t> God cares about your safety</a:t>
            </a:r>
            <a:r>
              <a:rPr lang="en-US" sz="3200" dirty="0">
                <a:solidFill>
                  <a:schemeClr val="tx1"/>
                </a:solidFill>
              </a:rPr>
              <a:t>. </a:t>
            </a:r>
          </a:p>
        </p:txBody>
      </p:sp>
      <p:sp>
        <p:nvSpPr>
          <p:cNvPr id="11272" name="Rectangle 8"/>
          <p:cNvSpPr>
            <a:spLocks noGrp="1" noChangeArrowheads="1"/>
          </p:cNvSpPr>
          <p:nvPr>
            <p:ph idx="1"/>
          </p:nvPr>
        </p:nvSpPr>
        <p:spPr>
          <a:xfrm>
            <a:off x="318654" y="1808239"/>
            <a:ext cx="5614988" cy="2462808"/>
          </a:xfrm>
        </p:spPr>
        <p:txBody>
          <a:bodyPr/>
          <a:lstStyle/>
          <a:p>
            <a:pPr>
              <a:buNone/>
            </a:pPr>
            <a:r>
              <a:rPr lang="en-US" dirty="0">
                <a:solidFill>
                  <a:schemeClr val="tx1"/>
                </a:solidFill>
                <a:latin typeface="+mn-lt"/>
                <a:ea typeface="+mn-ea"/>
                <a:cs typeface="+mn-cs"/>
              </a:rPr>
              <a:t> Sin intensifies over time.</a:t>
            </a:r>
          </a:p>
          <a:p>
            <a:pPr>
              <a:buNone/>
            </a:pPr>
            <a:r>
              <a:rPr lang="en-US" dirty="0">
                <a:solidFill>
                  <a:schemeClr val="tx1"/>
                </a:solidFill>
                <a:latin typeface="+mn-lt"/>
                <a:ea typeface="+mn-ea"/>
                <a:cs typeface="+mn-cs"/>
              </a:rPr>
              <a:t> Continual </a:t>
            </a:r>
            <a:r>
              <a:rPr lang="en-US" dirty="0">
                <a:solidFill>
                  <a:schemeClr val="tx1"/>
                </a:solidFill>
              </a:rPr>
              <a:t>&amp;</a:t>
            </a:r>
            <a:r>
              <a:rPr lang="en-US" dirty="0">
                <a:solidFill>
                  <a:schemeClr val="tx1"/>
                </a:solidFill>
                <a:latin typeface="+mn-lt"/>
                <a:ea typeface="+mn-ea"/>
                <a:cs typeface="+mn-cs"/>
              </a:rPr>
              <a:t> unrepentant sin causes hearts to grow hard.</a:t>
            </a:r>
          </a:p>
          <a:p>
            <a:pPr>
              <a:buNone/>
            </a:pPr>
            <a:r>
              <a:rPr lang="en-US" dirty="0">
                <a:solidFill>
                  <a:schemeClr val="tx1"/>
                </a:solidFill>
                <a:latin typeface="+mn-lt"/>
                <a:ea typeface="+mn-ea"/>
                <a:cs typeface="+mn-cs"/>
              </a:rPr>
              <a:t> Desensitized hearts not only perpetuate sin, </a:t>
            </a:r>
          </a:p>
          <a:p>
            <a:pPr>
              <a:buNone/>
            </a:pPr>
            <a:r>
              <a:rPr lang="en-US" dirty="0">
                <a:solidFill>
                  <a:schemeClr val="tx1"/>
                </a:solidFill>
                <a:latin typeface="+mn-lt"/>
                <a:ea typeface="+mn-ea"/>
                <a:cs typeface="+mn-cs"/>
              </a:rPr>
              <a:t>they magnify it. </a:t>
            </a:r>
          </a:p>
          <a:p>
            <a:pPr>
              <a:buNone/>
            </a:pPr>
            <a:endParaRPr lang="en-US" dirty="0">
              <a:solidFill>
                <a:schemeClr val="tx1"/>
              </a:solidFill>
              <a:latin typeface="+mn-lt"/>
              <a:ea typeface="+mn-ea"/>
              <a:cs typeface="+mn-cs"/>
            </a:endParaRPr>
          </a:p>
          <a:p>
            <a:pPr>
              <a:buNone/>
            </a:pPr>
            <a:endParaRPr lang="en-US" dirty="0">
              <a:solidFill>
                <a:schemeClr val="tx1"/>
              </a:solidFill>
              <a:latin typeface="+mn-lt"/>
              <a:ea typeface="+mn-ea"/>
              <a:cs typeface="+mn-cs"/>
            </a:endParaRPr>
          </a:p>
        </p:txBody>
      </p:sp>
      <p:pic>
        <p:nvPicPr>
          <p:cNvPr id="4" name="Picture 3" descr="metal heart.jfif"/>
          <p:cNvPicPr>
            <a:picLocks noChangeAspect="1"/>
          </p:cNvPicPr>
          <p:nvPr/>
        </p:nvPicPr>
        <p:blipFill>
          <a:blip r:embed="rId2" cstate="print"/>
          <a:stretch>
            <a:fillRect/>
          </a:stretch>
        </p:blipFill>
        <p:spPr>
          <a:xfrm>
            <a:off x="5353552" y="3039643"/>
            <a:ext cx="3265776" cy="937960"/>
          </a:xfrm>
          <a:prstGeom prst="rect">
            <a:avLst/>
          </a:prstGeom>
        </p:spPr>
      </p:pic>
      <p:sp>
        <p:nvSpPr>
          <p:cNvPr id="5" name="TextBox 4"/>
          <p:cNvSpPr txBox="1"/>
          <p:nvPr/>
        </p:nvSpPr>
        <p:spPr>
          <a:xfrm>
            <a:off x="524673" y="3702756"/>
            <a:ext cx="4414838" cy="2769989"/>
          </a:xfrm>
          <a:prstGeom prst="rect">
            <a:avLst/>
          </a:prstGeom>
          <a:noFill/>
        </p:spPr>
        <p:txBody>
          <a:bodyPr wrap="square" rtlCol="0">
            <a:spAutoFit/>
          </a:bodyPr>
          <a:lstStyle/>
          <a:p>
            <a:pPr marL="214313" indent="-214313">
              <a:buFont typeface="Arial" panose="020B0604020202020204" pitchFamily="34" charset="0"/>
              <a:buChar char="•"/>
            </a:pPr>
            <a:r>
              <a:rPr lang="en-US" sz="1200" dirty="0"/>
              <a:t>Abigail and </a:t>
            </a:r>
            <a:r>
              <a:rPr lang="en-US" sz="1200" dirty="0" err="1"/>
              <a:t>Nabal</a:t>
            </a:r>
            <a:endParaRPr lang="en-US" sz="1200" dirty="0"/>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Egyptian Midwives</a:t>
            </a:r>
          </a:p>
          <a:p>
            <a:pPr marL="214313" indent="-214313">
              <a:buFont typeface="Arial" panose="020B0604020202020204" pitchFamily="34" charset="0"/>
              <a:buChar char="•"/>
            </a:pPr>
            <a:r>
              <a:rPr lang="en-US" sz="1200" dirty="0"/>
              <a:t>Jesus Fleeing- </a:t>
            </a:r>
          </a:p>
          <a:p>
            <a:pPr marL="900113" lvl="2" indent="-214313">
              <a:buFont typeface="Arial" panose="020B0604020202020204" pitchFamily="34" charset="0"/>
              <a:buChar char="•"/>
            </a:pPr>
            <a:r>
              <a:rPr lang="en-US" sz="1200" dirty="0"/>
              <a:t>Matt 12:3-4 Pharisee's colluding to kill him, he withdraws</a:t>
            </a:r>
          </a:p>
          <a:p>
            <a:pPr marL="900113" lvl="2" indent="-214313">
              <a:buFont typeface="Arial" panose="020B0604020202020204" pitchFamily="34" charset="0"/>
              <a:buChar char="•"/>
            </a:pPr>
            <a:r>
              <a:rPr lang="en-US" sz="1200" dirty="0"/>
              <a:t>John 8:58-59 They picked up stones to stone him and he hides- slips out</a:t>
            </a:r>
          </a:p>
          <a:p>
            <a:pPr marL="900113" lvl="2" indent="-214313">
              <a:buFont typeface="Arial" panose="020B0604020202020204" pitchFamily="34" charset="0"/>
              <a:buChar char="•"/>
            </a:pPr>
            <a:r>
              <a:rPr lang="en-US" sz="1200" dirty="0"/>
              <a:t>John 11:53-54 They plotted to take his life so he no longer moved publicly and withdrew to the wilderness.                                                </a:t>
            </a:r>
          </a:p>
          <a:p>
            <a:pPr marL="214313" indent="-214313">
              <a:buFont typeface="Arial" panose="020B0604020202020204" pitchFamily="34" charset="0"/>
              <a:buChar char="•"/>
            </a:pPr>
            <a:r>
              <a:rPr lang="en-US" sz="1200" dirty="0"/>
              <a:t>Paul- repeatedly fled abusive situations </a:t>
            </a:r>
          </a:p>
          <a:p>
            <a:pPr marL="557213" lvl="1" indent="-214313">
              <a:buFont typeface="Arial" panose="020B0604020202020204" pitchFamily="34" charset="0"/>
              <a:buChar char="•"/>
            </a:pPr>
            <a:r>
              <a:rPr lang="en-US" sz="1200" dirty="0"/>
              <a:t> Acts 9:22-25; 14:5-7;17:8-10,14</a:t>
            </a:r>
          </a:p>
          <a:p>
            <a:pPr algn="ctr"/>
            <a:endParaRPr lang="en-US" sz="900" dirty="0"/>
          </a:p>
          <a:p>
            <a:pPr algn="ctr"/>
            <a:endParaRPr lang="en-US" sz="900" dirty="0"/>
          </a:p>
        </p:txBody>
      </p:sp>
      <p:sp>
        <p:nvSpPr>
          <p:cNvPr id="2" name="TextBox 1">
            <a:extLst>
              <a:ext uri="{FF2B5EF4-FFF2-40B4-BE49-F238E27FC236}">
                <a16:creationId xmlns:a16="http://schemas.microsoft.com/office/drawing/2014/main" id="{2E4BB539-C2F8-4FDA-918E-9DB81E959A22}"/>
              </a:ext>
            </a:extLst>
          </p:cNvPr>
          <p:cNvSpPr txBox="1"/>
          <p:nvPr/>
        </p:nvSpPr>
        <p:spPr>
          <a:xfrm rot="373924">
            <a:off x="6908006" y="1785227"/>
            <a:ext cx="1671638" cy="871713"/>
          </a:xfrm>
          <a:prstGeom prst="rect">
            <a:avLst/>
          </a:prstGeom>
          <a:solidFill>
            <a:schemeClr val="accent1">
              <a:lumMod val="20000"/>
              <a:lumOff val="80000"/>
            </a:schemeClr>
          </a:solidFill>
          <a:ln>
            <a:solidFill>
              <a:schemeClr val="bg2">
                <a:lumMod val="50000"/>
              </a:schemeClr>
            </a:solidFill>
          </a:ln>
        </p:spPr>
        <p:txBody>
          <a:bodyPr wrap="square" rtlCol="0">
            <a:spAutoFit/>
          </a:bodyPr>
          <a:lstStyle/>
          <a:p>
            <a:pPr algn="ctr"/>
            <a:r>
              <a:rPr lang="en-US" sz="1013" dirty="0"/>
              <a:t>God’s word is clear on the dangers of unrepentant habitual sin.</a:t>
            </a:r>
          </a:p>
          <a:p>
            <a:pPr algn="ctr"/>
            <a:r>
              <a:rPr lang="en-US" sz="1013" dirty="0"/>
              <a:t>We should not be unwisely optimistic</a:t>
            </a:r>
          </a:p>
        </p:txBody>
      </p:sp>
      <p:sp>
        <p:nvSpPr>
          <p:cNvPr id="3" name="TextBox 2">
            <a:extLst>
              <a:ext uri="{FF2B5EF4-FFF2-40B4-BE49-F238E27FC236}">
                <a16:creationId xmlns:a16="http://schemas.microsoft.com/office/drawing/2014/main" id="{DF3FD150-EE6B-48D0-A368-3F60F4C67B9F}"/>
              </a:ext>
            </a:extLst>
          </p:cNvPr>
          <p:cNvSpPr txBox="1"/>
          <p:nvPr/>
        </p:nvSpPr>
        <p:spPr>
          <a:xfrm>
            <a:off x="5354973" y="4025922"/>
            <a:ext cx="3265777" cy="1500411"/>
          </a:xfrm>
          <a:prstGeom prst="rect">
            <a:avLst/>
          </a:prstGeom>
          <a:solidFill>
            <a:schemeClr val="bg1">
              <a:lumMod val="85000"/>
            </a:schemeClr>
          </a:solidFill>
        </p:spPr>
        <p:txBody>
          <a:bodyPr wrap="square" rtlCol="0">
            <a:spAutoFit/>
          </a:bodyPr>
          <a:lstStyle/>
          <a:p>
            <a:pPr algn="ctr"/>
            <a:r>
              <a:rPr lang="en-US" sz="1350" dirty="0"/>
              <a:t>Vindicate me, O God, and defend my cause against an ungodly people,</a:t>
            </a:r>
          </a:p>
          <a:p>
            <a:pPr algn="ctr"/>
            <a:r>
              <a:rPr lang="en-US" sz="1350" dirty="0"/>
              <a:t>From</a:t>
            </a:r>
            <a:r>
              <a:rPr lang="en-US" sz="1350" i="1" dirty="0"/>
              <a:t> th</a:t>
            </a:r>
            <a:r>
              <a:rPr lang="en-US" sz="1350" dirty="0"/>
              <a:t>e deceitful and unjust man deliver me!</a:t>
            </a:r>
          </a:p>
          <a:p>
            <a:pPr algn="ctr"/>
            <a:r>
              <a:rPr lang="en-US" sz="1350" dirty="0"/>
              <a:t>For you are the God in whom I take refuge… Ps 43:1-2</a:t>
            </a:r>
          </a:p>
          <a:p>
            <a:endParaRPr lang="en-US" sz="1050" dirty="0"/>
          </a:p>
        </p:txBody>
      </p:sp>
    </p:spTree>
    <p:extLst>
      <p:ext uri="{BB962C8B-B14F-4D97-AF65-F5344CB8AC3E}">
        <p14:creationId xmlns:p14="http://schemas.microsoft.com/office/powerpoint/2010/main" val="3654310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00050" y="800100"/>
            <a:ext cx="7029450" cy="1143000"/>
          </a:xfrm>
        </p:spPr>
        <p:txBody>
          <a:bodyPr>
            <a:normAutofit/>
          </a:bodyPr>
          <a:lstStyle/>
          <a:p>
            <a:r>
              <a:rPr lang="en-US" b="1" dirty="0">
                <a:latin typeface="+mj-lt"/>
                <a:ea typeface="+mj-ea"/>
                <a:cs typeface="+mj-cs"/>
              </a:rPr>
              <a:t>Remember who God </a:t>
            </a:r>
            <a:r>
              <a:rPr lang="en-US" b="1" dirty="0"/>
              <a:t>s</a:t>
            </a:r>
            <a:r>
              <a:rPr lang="en-US" b="1" dirty="0">
                <a:latin typeface="+mj-lt"/>
                <a:ea typeface="+mj-ea"/>
                <a:cs typeface="+mj-cs"/>
              </a:rPr>
              <a:t>ays </a:t>
            </a:r>
            <a:r>
              <a:rPr lang="en-US" b="1" dirty="0"/>
              <a:t>y</a:t>
            </a:r>
            <a:r>
              <a:rPr lang="en-US" b="1" dirty="0">
                <a:latin typeface="+mj-lt"/>
                <a:ea typeface="+mj-ea"/>
                <a:cs typeface="+mj-cs"/>
              </a:rPr>
              <a:t>ou </a:t>
            </a:r>
            <a:r>
              <a:rPr lang="en-US" b="1" dirty="0"/>
              <a:t>are.</a:t>
            </a:r>
            <a:endParaRPr lang="en-US" dirty="0"/>
          </a:p>
        </p:txBody>
      </p:sp>
      <p:sp>
        <p:nvSpPr>
          <p:cNvPr id="22531" name="Rectangle 3"/>
          <p:cNvSpPr>
            <a:spLocks noGrp="1" noChangeArrowheads="1"/>
          </p:cNvSpPr>
          <p:nvPr>
            <p:ph idx="1"/>
          </p:nvPr>
        </p:nvSpPr>
        <p:spPr>
          <a:xfrm>
            <a:off x="400050" y="2301478"/>
            <a:ext cx="5429250" cy="3283745"/>
          </a:xfrm>
        </p:spPr>
        <p:txBody>
          <a:bodyPr/>
          <a:lstStyle/>
          <a:p>
            <a:r>
              <a:rPr lang="en-US" dirty="0">
                <a:solidFill>
                  <a:schemeClr val="tx1"/>
                </a:solidFill>
                <a:latin typeface="+mn-lt"/>
                <a:ea typeface="+mn-ea"/>
                <a:cs typeface="+mn-cs"/>
              </a:rPr>
              <a:t>Treasured possession (Deut 7:6)</a:t>
            </a:r>
          </a:p>
          <a:p>
            <a:r>
              <a:rPr lang="en-US" dirty="0">
                <a:solidFill>
                  <a:schemeClr val="tx1"/>
                </a:solidFill>
              </a:rPr>
              <a:t>C</a:t>
            </a:r>
            <a:r>
              <a:rPr lang="en-US" dirty="0">
                <a:solidFill>
                  <a:schemeClr val="tx1"/>
                </a:solidFill>
                <a:latin typeface="+mn-lt"/>
                <a:ea typeface="+mn-ea"/>
                <a:cs typeface="+mn-cs"/>
              </a:rPr>
              <a:t>hosen, holy (Col 3:12),</a:t>
            </a:r>
          </a:p>
          <a:p>
            <a:r>
              <a:rPr lang="en-US" dirty="0">
                <a:solidFill>
                  <a:schemeClr val="tx1"/>
                </a:solidFill>
              </a:rPr>
              <a:t>B</a:t>
            </a:r>
            <a:r>
              <a:rPr lang="en-US" dirty="0">
                <a:solidFill>
                  <a:schemeClr val="tx1"/>
                </a:solidFill>
                <a:latin typeface="+mn-lt"/>
                <a:ea typeface="+mn-ea"/>
                <a:cs typeface="+mn-cs"/>
              </a:rPr>
              <a:t>eloved (Deut 33:2), </a:t>
            </a:r>
          </a:p>
          <a:p>
            <a:r>
              <a:rPr lang="en-US" dirty="0">
                <a:solidFill>
                  <a:schemeClr val="tx1"/>
                </a:solidFill>
              </a:rPr>
              <a:t>H</a:t>
            </a:r>
            <a:r>
              <a:rPr lang="en-US" dirty="0">
                <a:solidFill>
                  <a:schemeClr val="tx1"/>
                </a:solidFill>
                <a:latin typeface="+mn-lt"/>
                <a:ea typeface="+mn-ea"/>
                <a:cs typeface="+mn-cs"/>
              </a:rPr>
              <a:t>is child (1 </a:t>
            </a:r>
            <a:r>
              <a:rPr lang="en-US" dirty="0" err="1">
                <a:solidFill>
                  <a:schemeClr val="tx1"/>
                </a:solidFill>
                <a:latin typeface="+mn-lt"/>
                <a:ea typeface="+mn-ea"/>
                <a:cs typeface="+mn-cs"/>
              </a:rPr>
              <a:t>Jn</a:t>
            </a:r>
            <a:r>
              <a:rPr lang="en-US" dirty="0">
                <a:solidFill>
                  <a:schemeClr val="tx1"/>
                </a:solidFill>
                <a:latin typeface="+mn-lt"/>
                <a:ea typeface="+mn-ea"/>
                <a:cs typeface="+mn-cs"/>
              </a:rPr>
              <a:t> 3:1), </a:t>
            </a:r>
          </a:p>
          <a:p>
            <a:r>
              <a:rPr lang="en-US" dirty="0">
                <a:solidFill>
                  <a:schemeClr val="tx1"/>
                </a:solidFill>
              </a:rPr>
              <a:t>A</a:t>
            </a:r>
            <a:r>
              <a:rPr lang="en-US" dirty="0">
                <a:solidFill>
                  <a:schemeClr val="tx1"/>
                </a:solidFill>
                <a:latin typeface="+mn-lt"/>
                <a:ea typeface="+mn-ea"/>
                <a:cs typeface="+mn-cs"/>
              </a:rPr>
              <a:t> friend (</a:t>
            </a:r>
            <a:r>
              <a:rPr lang="en-US" dirty="0" err="1">
                <a:solidFill>
                  <a:schemeClr val="tx1"/>
                </a:solidFill>
                <a:latin typeface="+mn-lt"/>
                <a:ea typeface="+mn-ea"/>
                <a:cs typeface="+mn-cs"/>
              </a:rPr>
              <a:t>Jn</a:t>
            </a:r>
            <a:r>
              <a:rPr lang="en-US" dirty="0">
                <a:solidFill>
                  <a:schemeClr val="tx1"/>
                </a:solidFill>
                <a:latin typeface="+mn-lt"/>
                <a:ea typeface="+mn-ea"/>
                <a:cs typeface="+mn-cs"/>
              </a:rPr>
              <a:t> 15:15), </a:t>
            </a:r>
          </a:p>
          <a:p>
            <a:r>
              <a:rPr lang="en-US" dirty="0">
                <a:solidFill>
                  <a:schemeClr val="tx1"/>
                </a:solidFill>
              </a:rPr>
              <a:t>H</a:t>
            </a:r>
            <a:r>
              <a:rPr lang="en-US" dirty="0">
                <a:solidFill>
                  <a:schemeClr val="tx1"/>
                </a:solidFill>
                <a:latin typeface="+mn-lt"/>
                <a:ea typeface="+mn-ea"/>
                <a:cs typeface="+mn-cs"/>
              </a:rPr>
              <a:t>oly, blameless (Eph 1:4)  </a:t>
            </a:r>
          </a:p>
          <a:p>
            <a:r>
              <a:rPr lang="en-US" dirty="0">
                <a:solidFill>
                  <a:schemeClr val="tx1"/>
                </a:solidFill>
              </a:rPr>
              <a:t>R</a:t>
            </a:r>
            <a:r>
              <a:rPr lang="en-US" dirty="0">
                <a:solidFill>
                  <a:schemeClr val="tx1"/>
                </a:solidFill>
                <a:latin typeface="+mn-lt"/>
                <a:ea typeface="+mn-ea"/>
                <a:cs typeface="+mn-cs"/>
              </a:rPr>
              <a:t>edeemed (Eph 1:7)</a:t>
            </a:r>
          </a:p>
          <a:p>
            <a:pPr>
              <a:buNone/>
            </a:pPr>
            <a:endParaRPr lang="en-US" dirty="0"/>
          </a:p>
        </p:txBody>
      </p:sp>
      <p:pic>
        <p:nvPicPr>
          <p:cNvPr id="7" name="Picture 6" descr="chalk z3.jpg"/>
          <p:cNvPicPr>
            <a:picLocks noChangeAspect="1"/>
          </p:cNvPicPr>
          <p:nvPr/>
        </p:nvPicPr>
        <p:blipFill>
          <a:blip r:embed="rId2" cstate="print"/>
          <a:stretch>
            <a:fillRect/>
          </a:stretch>
        </p:blipFill>
        <p:spPr>
          <a:xfrm>
            <a:off x="6047661" y="2320528"/>
            <a:ext cx="2791539" cy="3429000"/>
          </a:xfrm>
          <a:prstGeom prst="rect">
            <a:avLst/>
          </a:prstGeom>
        </p:spPr>
      </p:pic>
    </p:spTree>
    <p:extLst>
      <p:ext uri="{BB962C8B-B14F-4D97-AF65-F5344CB8AC3E}">
        <p14:creationId xmlns:p14="http://schemas.microsoft.com/office/powerpoint/2010/main" val="234174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93" y="259184"/>
            <a:ext cx="5364726" cy="914401"/>
          </a:xfrm>
        </p:spPr>
        <p:txBody>
          <a:bodyPr>
            <a:normAutofit/>
          </a:bodyPr>
          <a:lstStyle/>
          <a:p>
            <a:r>
              <a:rPr lang="en-US" sz="2700" b="1" dirty="0"/>
              <a:t>Remember who Jesus is.</a:t>
            </a:r>
          </a:p>
        </p:txBody>
      </p:sp>
      <p:sp>
        <p:nvSpPr>
          <p:cNvPr id="3" name="Content Placeholder 2"/>
          <p:cNvSpPr>
            <a:spLocks noGrp="1"/>
          </p:cNvSpPr>
          <p:nvPr>
            <p:ph idx="1"/>
          </p:nvPr>
        </p:nvSpPr>
        <p:spPr>
          <a:xfrm>
            <a:off x="355804" y="1173585"/>
            <a:ext cx="8788196" cy="3600450"/>
          </a:xfrm>
        </p:spPr>
        <p:txBody>
          <a:bodyPr>
            <a:normAutofit/>
          </a:bodyPr>
          <a:lstStyle/>
          <a:p>
            <a:pPr>
              <a:buClr>
                <a:schemeClr val="accent1">
                  <a:lumMod val="75000"/>
                </a:schemeClr>
              </a:buClr>
              <a:buFont typeface="Wingdings" panose="05000000000000000000" pitchFamily="2" charset="2"/>
              <a:buChar char="§"/>
            </a:pPr>
            <a:r>
              <a:rPr lang="en-US" dirty="0">
                <a:solidFill>
                  <a:schemeClr val="tx1">
                    <a:lumMod val="65000"/>
                    <a:lumOff val="35000"/>
                  </a:schemeClr>
                </a:solidFill>
              </a:rPr>
              <a:t>Jesus came into the world sacrificially. He was willing to empty himself, even to the point of death to display his love for us.</a:t>
            </a:r>
            <a:endParaRPr lang="en-US" sz="1200" dirty="0">
              <a:solidFill>
                <a:schemeClr val="tx1">
                  <a:lumMod val="65000"/>
                  <a:lumOff val="35000"/>
                </a:schemeClr>
              </a:solidFill>
            </a:endParaRPr>
          </a:p>
          <a:p>
            <a:pPr>
              <a:buClr>
                <a:schemeClr val="accent1">
                  <a:lumMod val="75000"/>
                </a:schemeClr>
              </a:buClr>
              <a:buFont typeface="Wingdings" panose="05000000000000000000" pitchFamily="2" charset="2"/>
              <a:buChar char="§"/>
            </a:pPr>
            <a:r>
              <a:rPr lang="en-US" dirty="0">
                <a:solidFill>
                  <a:schemeClr val="tx1">
                    <a:lumMod val="65000"/>
                    <a:lumOff val="35000"/>
                  </a:schemeClr>
                </a:solidFill>
              </a:rPr>
              <a:t>He does not hold his power and position over us but instead is devoted and sacrificing for us.</a:t>
            </a:r>
            <a:endParaRPr lang="en-US" sz="1200" dirty="0">
              <a:solidFill>
                <a:schemeClr val="tx1">
                  <a:lumMod val="65000"/>
                  <a:lumOff val="35000"/>
                </a:schemeClr>
              </a:solidFill>
            </a:endParaRPr>
          </a:p>
          <a:p>
            <a:pPr>
              <a:buClr>
                <a:schemeClr val="accent1">
                  <a:lumMod val="75000"/>
                </a:schemeClr>
              </a:buClr>
              <a:buFont typeface="Wingdings" panose="05000000000000000000" pitchFamily="2" charset="2"/>
              <a:buChar char="§"/>
            </a:pPr>
            <a:r>
              <a:rPr lang="en-US" dirty="0">
                <a:solidFill>
                  <a:schemeClr val="tx1">
                    <a:lumMod val="65000"/>
                    <a:lumOff val="35000"/>
                  </a:schemeClr>
                </a:solidFill>
              </a:rPr>
              <a:t>He does not rule over us, demand our affections, or subject to his majesty but woos us with his gentle and forgiving love. </a:t>
            </a:r>
            <a:endParaRPr lang="en-US" sz="1200" dirty="0">
              <a:solidFill>
                <a:schemeClr val="tx1">
                  <a:lumMod val="65000"/>
                  <a:lumOff val="35000"/>
                </a:schemeClr>
              </a:solidFill>
            </a:endParaRPr>
          </a:p>
          <a:p>
            <a:pPr>
              <a:buClr>
                <a:schemeClr val="accent1">
                  <a:lumMod val="75000"/>
                </a:schemeClr>
              </a:buClr>
              <a:buFont typeface="Wingdings" panose="05000000000000000000" pitchFamily="2" charset="2"/>
              <a:buChar char="§"/>
            </a:pPr>
            <a:r>
              <a:rPr lang="en-US" dirty="0">
                <a:solidFill>
                  <a:schemeClr val="tx1">
                    <a:lumMod val="65000"/>
                    <a:lumOff val="35000"/>
                  </a:schemeClr>
                </a:solidFill>
              </a:rPr>
              <a:t>Because of his love for us, Jesus was willing to be wounded and give up power. </a:t>
            </a:r>
          </a:p>
          <a:p>
            <a:endParaRPr lang="en-US" dirty="0">
              <a:solidFill>
                <a:schemeClr val="tx1">
                  <a:lumMod val="65000"/>
                  <a:lumOff val="35000"/>
                </a:schemeClr>
              </a:solidFill>
            </a:endParaRPr>
          </a:p>
        </p:txBody>
      </p:sp>
      <p:sp>
        <p:nvSpPr>
          <p:cNvPr id="4" name="TextBox 3">
            <a:extLst>
              <a:ext uri="{FF2B5EF4-FFF2-40B4-BE49-F238E27FC236}">
                <a16:creationId xmlns:a16="http://schemas.microsoft.com/office/drawing/2014/main" id="{CEF4A48F-DE77-422B-BA07-C82529B83A4A}"/>
              </a:ext>
            </a:extLst>
          </p:cNvPr>
          <p:cNvSpPr txBox="1"/>
          <p:nvPr/>
        </p:nvSpPr>
        <p:spPr>
          <a:xfrm>
            <a:off x="541419" y="4036576"/>
            <a:ext cx="7629565" cy="2562240"/>
          </a:xfrm>
          <a:prstGeom prst="rect">
            <a:avLst/>
          </a:prstGeom>
          <a:noFill/>
        </p:spPr>
        <p:txBody>
          <a:bodyPr wrap="square" rtlCol="0">
            <a:spAutoFit/>
          </a:bodyPr>
          <a:lstStyle/>
          <a:p>
            <a:r>
              <a:rPr lang="en-US" sz="2400" b="1" dirty="0">
                <a:solidFill>
                  <a:schemeClr val="accent1"/>
                </a:solidFill>
              </a:rPr>
              <a:t>And what he says he will do</a:t>
            </a:r>
          </a:p>
          <a:p>
            <a:pPr lvl="1" algn="ctr"/>
            <a:r>
              <a:rPr lang="en-US" sz="1800" dirty="0">
                <a:solidFill>
                  <a:schemeClr val="bg2"/>
                </a:solidFill>
                <a:latin typeface="+mn-lt"/>
              </a:rPr>
              <a:t>"He has sent me to proclaim liberty to the captives . . . to free those who are oppressed” (Luke 4:18-19)</a:t>
            </a:r>
          </a:p>
          <a:p>
            <a:pPr lvl="1" algn="ctr">
              <a:buNone/>
            </a:pPr>
            <a:endParaRPr lang="en-US" sz="1800" dirty="0">
              <a:solidFill>
                <a:schemeClr val="bg2"/>
              </a:solidFill>
              <a:latin typeface="+mn-lt"/>
            </a:endParaRPr>
          </a:p>
          <a:p>
            <a:pPr lvl="1" algn="ctr"/>
            <a:r>
              <a:rPr lang="en-US" sz="1800" b="1" baseline="30000" dirty="0">
                <a:solidFill>
                  <a:schemeClr val="bg2"/>
                </a:solidFill>
                <a:latin typeface="+mn-lt"/>
                <a:ea typeface="+mn-ea"/>
                <a:cs typeface="+mn-cs"/>
              </a:rPr>
              <a:t>" </a:t>
            </a:r>
            <a:r>
              <a:rPr lang="en-US" sz="1800" dirty="0">
                <a:solidFill>
                  <a:schemeClr val="bg2"/>
                </a:solidFill>
                <a:latin typeface="+mn-lt"/>
                <a:ea typeface="+mn-ea"/>
                <a:cs typeface="+mn-cs"/>
              </a:rPr>
              <a:t>I will rescue my flock; they shall no longer be a prey." (</a:t>
            </a:r>
            <a:r>
              <a:rPr lang="en-US" sz="1800" dirty="0" err="1">
                <a:solidFill>
                  <a:schemeClr val="bg2"/>
                </a:solidFill>
                <a:latin typeface="+mn-lt"/>
                <a:ea typeface="+mn-ea"/>
                <a:cs typeface="+mn-cs"/>
              </a:rPr>
              <a:t>Ez</a:t>
            </a:r>
            <a:r>
              <a:rPr lang="en-US" sz="1800" dirty="0">
                <a:solidFill>
                  <a:schemeClr val="bg2"/>
                </a:solidFill>
                <a:latin typeface="+mn-lt"/>
                <a:ea typeface="+mn-ea"/>
                <a:cs typeface="+mn-cs"/>
              </a:rPr>
              <a:t> 34:22). </a:t>
            </a:r>
          </a:p>
          <a:p>
            <a:pPr lvl="1" algn="ctr"/>
            <a:endParaRPr lang="en-US" sz="1800" dirty="0">
              <a:solidFill>
                <a:schemeClr val="bg2"/>
              </a:solidFill>
              <a:latin typeface="+mn-lt"/>
              <a:ea typeface="+mn-ea"/>
              <a:cs typeface="+mn-cs"/>
            </a:endParaRPr>
          </a:p>
          <a:p>
            <a:pPr lvl="1" algn="ctr"/>
            <a:r>
              <a:rPr lang="en-US" sz="1800" dirty="0">
                <a:solidFill>
                  <a:schemeClr val="bg2"/>
                </a:solidFill>
                <a:latin typeface="+mn-lt"/>
                <a:ea typeface="+mn-ea"/>
                <a:cs typeface="+mn-cs"/>
              </a:rPr>
              <a:t>God encourages you to cry out to him for deliverance, "Rescue me, O Lord, from evil men; Preserve me from violent men" (Psalm 140:1).</a:t>
            </a:r>
          </a:p>
          <a:p>
            <a:endParaRPr lang="en-US" sz="10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a:t>Footnotes</a:t>
            </a:r>
            <a:endParaRPr/>
          </a:p>
        </p:txBody>
      </p:sp>
      <p:sp>
        <p:nvSpPr>
          <p:cNvPr id="425" name="Google Shape;425;p72"/>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p>
            <a:pPr marL="320040" lvl="0" indent="-311753" algn="l" rtl="0">
              <a:lnSpc>
                <a:spcPct val="115000"/>
              </a:lnSpc>
              <a:spcBef>
                <a:spcPts val="0"/>
              </a:spcBef>
              <a:spcAft>
                <a:spcPts val="0"/>
              </a:spcAft>
              <a:buSzPct val="96666"/>
              <a:buChar char="●"/>
            </a:pPr>
            <a:r>
              <a:rPr lang="en-US"/>
              <a:t>1. </a:t>
            </a:r>
            <a:r>
              <a:rPr lang="en-US" u="sng">
                <a:solidFill>
                  <a:schemeClr val="hlink"/>
                </a:solidFill>
                <a:hlinkClick r:id="rId3"/>
              </a:rPr>
              <a:t>Domestic Violence Statistics</a:t>
            </a:r>
            <a:r>
              <a:rPr lang="en-US"/>
              <a:t> National Domestic Violence Hotline Website.</a:t>
            </a:r>
            <a:endParaRPr/>
          </a:p>
          <a:p>
            <a:pPr marL="320040" lvl="0" indent="-311753" algn="l" rtl="0">
              <a:lnSpc>
                <a:spcPct val="115000"/>
              </a:lnSpc>
              <a:spcBef>
                <a:spcPts val="700"/>
              </a:spcBef>
              <a:spcAft>
                <a:spcPts val="0"/>
              </a:spcAft>
              <a:buSzPct val="96666"/>
              <a:buChar char="●"/>
            </a:pPr>
            <a:r>
              <a:rPr lang="en-US"/>
              <a:t>2. </a:t>
            </a:r>
            <a:r>
              <a:rPr lang="en-US" u="sng">
                <a:solidFill>
                  <a:schemeClr val="hlink"/>
                </a:solidFill>
                <a:hlinkClick r:id="rId4"/>
              </a:rPr>
              <a:t>Center for Disease Control: The National Intimate Partner and Sexual Violence Survey - November 2011</a:t>
            </a:r>
            <a:endParaRPr/>
          </a:p>
          <a:p>
            <a:pPr marL="320040" lvl="0" indent="-311753" algn="l" rtl="0">
              <a:lnSpc>
                <a:spcPct val="115000"/>
              </a:lnSpc>
              <a:spcBef>
                <a:spcPts val="700"/>
              </a:spcBef>
              <a:spcAft>
                <a:spcPts val="0"/>
              </a:spcAft>
              <a:buSzPct val="96666"/>
              <a:buChar char="●"/>
            </a:pPr>
            <a:r>
              <a:rPr lang="en-US"/>
              <a:t>3.</a:t>
            </a:r>
            <a:r>
              <a:rPr lang="en-US" u="sng">
                <a:solidFill>
                  <a:schemeClr val="hlink"/>
                </a:solidFill>
                <a:hlinkClick r:id="rId5"/>
              </a:rPr>
              <a:t> US Department of Justice: The Bureau of Justice Statistics- August 1995</a:t>
            </a:r>
            <a:endParaRPr/>
          </a:p>
          <a:p>
            <a:pPr marL="320040" lvl="0" indent="-311753" algn="l" rtl="0">
              <a:lnSpc>
                <a:spcPct val="115000"/>
              </a:lnSpc>
              <a:spcBef>
                <a:spcPts val="700"/>
              </a:spcBef>
              <a:spcAft>
                <a:spcPts val="0"/>
              </a:spcAft>
              <a:buSzPct val="96666"/>
              <a:buChar char="●"/>
            </a:pPr>
            <a:r>
              <a:rPr lang="en-US"/>
              <a:t>4. Bergen &amp; Bukovec </a:t>
            </a:r>
            <a:r>
              <a:rPr lang="en-US" u="sng"/>
              <a:t>Men &amp; Intimate Partner Rape</a:t>
            </a:r>
            <a:r>
              <a:rPr lang="en-US"/>
              <a:t>, 2006</a:t>
            </a:r>
            <a:endParaRPr/>
          </a:p>
          <a:p>
            <a:pPr marL="320040" lvl="0" indent="-311753" algn="l" rtl="0">
              <a:lnSpc>
                <a:spcPct val="115000"/>
              </a:lnSpc>
              <a:spcBef>
                <a:spcPts val="700"/>
              </a:spcBef>
              <a:spcAft>
                <a:spcPts val="0"/>
              </a:spcAft>
              <a:buSzPct val="96666"/>
              <a:buChar char="●"/>
            </a:pPr>
            <a:r>
              <a:rPr lang="en-US"/>
              <a:t>5. Maker AH, Kemmelmeier M, Peterson C. Long-term psychological consequences in women of witnessing parental physical conflict and experiencing abuse in childhood. Journal of Interpersonal Violence. 1998;13:574–589</a:t>
            </a:r>
            <a:endParaRPr/>
          </a:p>
          <a:p>
            <a:pPr marL="320040" lvl="0" indent="-311753" algn="l" rtl="0">
              <a:lnSpc>
                <a:spcPct val="115000"/>
              </a:lnSpc>
              <a:spcBef>
                <a:spcPts val="700"/>
              </a:spcBef>
              <a:spcAft>
                <a:spcPts val="0"/>
              </a:spcAft>
              <a:buSzPct val="96666"/>
              <a:buChar char="●"/>
            </a:pPr>
            <a:r>
              <a:rPr lang="en-US"/>
              <a:t>6. Clark, R. </a:t>
            </a:r>
            <a:r>
              <a:rPr lang="en-US" u="sng"/>
              <a:t>Setting the Captives Free: A Christian Theology for Domestic Violence</a:t>
            </a:r>
            <a:r>
              <a:rPr lang="en-US"/>
              <a:t> 2005.</a:t>
            </a:r>
            <a:endParaRPr/>
          </a:p>
          <a:p>
            <a:pPr marL="320040" lvl="0" indent="-234429" algn="l" rtl="0">
              <a:lnSpc>
                <a:spcPct val="115000"/>
              </a:lnSpc>
              <a:spcBef>
                <a:spcPts val="700"/>
              </a:spcBef>
              <a:spcAft>
                <a:spcPts val="1200"/>
              </a:spcAft>
              <a:buSzPct val="96666"/>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f3c58bd427_0_260"/>
          <p:cNvSpPr txBox="1">
            <a:spLocks noGrp="1"/>
          </p:cNvSpPr>
          <p:nvPr>
            <p:ph type="title"/>
          </p:nvPr>
        </p:nvSpPr>
        <p:spPr>
          <a:xfrm>
            <a:off x="598100" y="2869796"/>
            <a:ext cx="8222100" cy="111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4200"/>
              <a:buNone/>
            </a:pPr>
            <a:r>
              <a:rPr lang="en-US" sz="3000" b="1" dirty="0">
                <a:solidFill>
                  <a:srgbClr val="FFFFFF"/>
                </a:solidFill>
                <a:latin typeface="Arial"/>
                <a:ea typeface="Arial"/>
                <a:cs typeface="Arial"/>
                <a:sym typeface="Arial"/>
              </a:rPr>
              <a:t> Descent of a Desire </a:t>
            </a:r>
            <a:endParaRPr sz="3000" b="1" dirty="0">
              <a:solidFill>
                <a:srgbClr val="FFFFFF"/>
              </a:solidFill>
              <a:latin typeface="Arial"/>
              <a:ea typeface="Arial"/>
              <a:cs typeface="Arial"/>
              <a:sym typeface="Arial"/>
            </a:endParaRPr>
          </a:p>
          <a:p>
            <a:pPr marL="0" lvl="0" indent="0" algn="l" rtl="0">
              <a:lnSpc>
                <a:spcPct val="100000"/>
              </a:lnSpc>
              <a:spcBef>
                <a:spcPts val="0"/>
              </a:spcBef>
              <a:spcAft>
                <a:spcPts val="0"/>
              </a:spcAft>
              <a:buSzPts val="4200"/>
              <a:buNone/>
            </a:pPr>
            <a:endParaRPr sz="3000" b="1" dirty="0">
              <a:solidFill>
                <a:srgbClr val="FFFFFF"/>
              </a:solidFill>
            </a:endParaRPr>
          </a:p>
          <a:p>
            <a:pPr marL="0" lvl="0" indent="0" algn="l" rtl="0">
              <a:lnSpc>
                <a:spcPct val="115000"/>
              </a:lnSpc>
              <a:spcBef>
                <a:spcPts val="0"/>
              </a:spcBef>
              <a:spcAft>
                <a:spcPts val="0"/>
              </a:spcAft>
              <a:buSzPts val="4200"/>
              <a:buNone/>
            </a:pPr>
            <a:r>
              <a:rPr lang="en-US" sz="3000" dirty="0">
                <a:solidFill>
                  <a:srgbClr val="FFFFFF"/>
                </a:solidFill>
                <a:latin typeface="Arial"/>
                <a:ea typeface="Arial"/>
                <a:cs typeface="Arial"/>
                <a:sym typeface="Arial"/>
              </a:rPr>
              <a:t>I desire</a:t>
            </a:r>
            <a:endParaRPr sz="3000" dirty="0">
              <a:solidFill>
                <a:srgbClr val="FFFFFF"/>
              </a:solidFill>
              <a:latin typeface="Arial"/>
              <a:ea typeface="Arial"/>
              <a:cs typeface="Arial"/>
              <a:sym typeface="Arial"/>
            </a:endParaRPr>
          </a:p>
          <a:p>
            <a:pPr marL="0" lvl="0" indent="0" algn="l" rtl="0">
              <a:lnSpc>
                <a:spcPct val="115000"/>
              </a:lnSpc>
              <a:spcBef>
                <a:spcPts val="0"/>
              </a:spcBef>
              <a:spcAft>
                <a:spcPts val="0"/>
              </a:spcAft>
              <a:buSzPts val="4200"/>
              <a:buNone/>
            </a:pPr>
            <a:r>
              <a:rPr lang="en-US" sz="3000" dirty="0">
                <a:solidFill>
                  <a:srgbClr val="FFFFFF"/>
                </a:solidFill>
                <a:latin typeface="Arial"/>
                <a:ea typeface="Arial"/>
                <a:cs typeface="Arial"/>
                <a:sym typeface="Arial"/>
              </a:rPr>
              <a:t>  	I want</a:t>
            </a:r>
            <a:endParaRPr sz="3000" dirty="0">
              <a:solidFill>
                <a:srgbClr val="FFFFFF"/>
              </a:solidFill>
              <a:latin typeface="Arial"/>
              <a:ea typeface="Arial"/>
              <a:cs typeface="Arial"/>
              <a:sym typeface="Arial"/>
            </a:endParaRPr>
          </a:p>
          <a:p>
            <a:pPr marL="0" lvl="0" indent="0" algn="l" rtl="0">
              <a:lnSpc>
                <a:spcPct val="115000"/>
              </a:lnSpc>
              <a:spcBef>
                <a:spcPts val="0"/>
              </a:spcBef>
              <a:spcAft>
                <a:spcPts val="0"/>
              </a:spcAft>
              <a:buSzPts val="4200"/>
              <a:buNone/>
            </a:pPr>
            <a:r>
              <a:rPr lang="en-US" sz="3000" dirty="0">
                <a:solidFill>
                  <a:srgbClr val="FFFFFF"/>
                </a:solidFill>
                <a:latin typeface="Arial"/>
                <a:ea typeface="Arial"/>
                <a:cs typeface="Arial"/>
                <a:sym typeface="Arial"/>
              </a:rPr>
              <a:t>  		I need</a:t>
            </a:r>
            <a:endParaRPr sz="3000" dirty="0">
              <a:solidFill>
                <a:srgbClr val="FFFFFF"/>
              </a:solidFill>
              <a:latin typeface="Arial"/>
              <a:ea typeface="Arial"/>
              <a:cs typeface="Arial"/>
              <a:sym typeface="Arial"/>
            </a:endParaRPr>
          </a:p>
          <a:p>
            <a:pPr marL="0" lvl="0" indent="0" algn="l" rtl="0">
              <a:lnSpc>
                <a:spcPct val="115000"/>
              </a:lnSpc>
              <a:spcBef>
                <a:spcPts val="0"/>
              </a:spcBef>
              <a:spcAft>
                <a:spcPts val="0"/>
              </a:spcAft>
              <a:buSzPts val="4200"/>
              <a:buNone/>
            </a:pPr>
            <a:r>
              <a:rPr lang="en-US" sz="3000" dirty="0">
                <a:solidFill>
                  <a:srgbClr val="FFFFFF"/>
                </a:solidFill>
                <a:latin typeface="Arial"/>
                <a:ea typeface="Arial"/>
                <a:cs typeface="Arial"/>
                <a:sym typeface="Arial"/>
              </a:rPr>
              <a:t>  			I demand  </a:t>
            </a:r>
            <a:r>
              <a:rPr lang="en-US" sz="3000" b="1" dirty="0">
                <a:solidFill>
                  <a:srgbClr val="FFFFFF"/>
                </a:solidFill>
                <a:latin typeface="Arial"/>
                <a:ea typeface="Arial"/>
                <a:cs typeface="Arial"/>
                <a:sym typeface="Arial"/>
              </a:rPr>
              <a:t>					                          I Will Wound &amp; Punish</a:t>
            </a:r>
            <a:endParaRPr sz="3000" b="1"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311700" y="79292"/>
            <a:ext cx="8520600" cy="810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2"/>
              </a:buClr>
              <a:buSzPct val="146666"/>
              <a:buFont typeface="Twentieth Century"/>
              <a:buNone/>
            </a:pPr>
            <a:r>
              <a:rPr lang="en-US"/>
              <a:t>Prevalence- Abuse rates are the same in the church</a:t>
            </a:r>
            <a:endParaRPr/>
          </a:p>
        </p:txBody>
      </p:sp>
      <p:sp>
        <p:nvSpPr>
          <p:cNvPr id="145" name="Google Shape;145;p7"/>
          <p:cNvSpPr txBox="1">
            <a:spLocks noGrp="1"/>
          </p:cNvSpPr>
          <p:nvPr>
            <p:ph type="body" idx="1"/>
          </p:nvPr>
        </p:nvSpPr>
        <p:spPr>
          <a:xfrm>
            <a:off x="311700" y="954800"/>
            <a:ext cx="8520600" cy="4669500"/>
          </a:xfrm>
          <a:prstGeom prst="rect">
            <a:avLst/>
          </a:prstGeom>
          <a:noFill/>
          <a:ln>
            <a:noFill/>
          </a:ln>
        </p:spPr>
        <p:txBody>
          <a:bodyPr spcFirstLastPara="1" wrap="square" lIns="91425" tIns="45700" rIns="91425" bIns="45700" anchor="t" anchorCtr="0">
            <a:noAutofit/>
          </a:bodyPr>
          <a:lstStyle/>
          <a:p>
            <a:pPr marL="320040" lvl="0" indent="-320040" algn="l" rtl="0">
              <a:lnSpc>
                <a:spcPct val="115000"/>
              </a:lnSpc>
              <a:spcBef>
                <a:spcPts val="0"/>
              </a:spcBef>
              <a:spcAft>
                <a:spcPts val="0"/>
              </a:spcAft>
              <a:buSzPts val="1440"/>
              <a:buFont typeface="Noto Sans"/>
              <a:buChar char="❑"/>
            </a:pPr>
            <a:r>
              <a:rPr lang="en-US" sz="2400"/>
              <a:t>25% of marriages are abusive</a:t>
            </a:r>
            <a:r>
              <a:rPr lang="en-US" sz="2400" baseline="30000"/>
              <a:t>1</a:t>
            </a:r>
            <a:endParaRPr/>
          </a:p>
          <a:p>
            <a:pPr marL="320040" lvl="0" indent="-320040" algn="l" rtl="0">
              <a:lnSpc>
                <a:spcPct val="115000"/>
              </a:lnSpc>
              <a:spcBef>
                <a:spcPts val="700"/>
              </a:spcBef>
              <a:spcAft>
                <a:spcPts val="0"/>
              </a:spcAft>
              <a:buSzPts val="1440"/>
              <a:buFont typeface="Noto Sans"/>
              <a:buChar char="❑"/>
            </a:pPr>
            <a:r>
              <a:rPr lang="en-US" sz="2400"/>
              <a:t>1 in 4 women report being in an abusive relationship.</a:t>
            </a:r>
            <a:r>
              <a:rPr lang="en-US" sz="2400" baseline="30000"/>
              <a:t>2</a:t>
            </a:r>
            <a:endParaRPr/>
          </a:p>
          <a:p>
            <a:pPr marL="320040" lvl="0" indent="-320040" algn="l" rtl="0">
              <a:lnSpc>
                <a:spcPct val="115000"/>
              </a:lnSpc>
              <a:spcBef>
                <a:spcPts val="700"/>
              </a:spcBef>
              <a:spcAft>
                <a:spcPts val="0"/>
              </a:spcAft>
              <a:buSzPts val="1440"/>
              <a:buFont typeface="Noto Sans"/>
              <a:buChar char="❑"/>
            </a:pPr>
            <a:r>
              <a:rPr lang="en-US" sz="2400"/>
              <a:t>24% of women &amp; 13 % of men report experiencing </a:t>
            </a:r>
            <a:r>
              <a:rPr lang="en-US" sz="2400" i="1"/>
              <a:t>severe</a:t>
            </a:r>
            <a:r>
              <a:rPr lang="en-US" sz="2400"/>
              <a:t> physical violence from an intimate partner. </a:t>
            </a:r>
            <a:r>
              <a:rPr lang="en-US" sz="2400" baseline="30000"/>
              <a:t>2</a:t>
            </a:r>
            <a:endParaRPr/>
          </a:p>
          <a:p>
            <a:pPr marL="320040" lvl="0" indent="-320040" algn="l" rtl="0">
              <a:lnSpc>
                <a:spcPct val="115000"/>
              </a:lnSpc>
              <a:spcBef>
                <a:spcPts val="700"/>
              </a:spcBef>
              <a:spcAft>
                <a:spcPts val="0"/>
              </a:spcAft>
              <a:buSzPts val="1440"/>
              <a:buFont typeface="Noto Sans"/>
              <a:buChar char="❑"/>
            </a:pPr>
            <a:r>
              <a:rPr lang="en-US" sz="2400"/>
              <a:t>50 % of men who assault their wives </a:t>
            </a:r>
            <a:r>
              <a:rPr lang="en-US" sz="2400" i="1"/>
              <a:t>frequently</a:t>
            </a:r>
            <a:r>
              <a:rPr lang="en-US" sz="2400"/>
              <a:t> assault their children.</a:t>
            </a:r>
            <a:r>
              <a:rPr lang="en-US" sz="2400" baseline="30000"/>
              <a:t>2</a:t>
            </a:r>
            <a:endParaRPr/>
          </a:p>
          <a:p>
            <a:pPr marL="320040" lvl="0" indent="-320040" algn="l" rtl="0">
              <a:lnSpc>
                <a:spcPct val="115000"/>
              </a:lnSpc>
              <a:spcBef>
                <a:spcPts val="700"/>
              </a:spcBef>
              <a:spcAft>
                <a:spcPts val="0"/>
              </a:spcAft>
              <a:buSzPts val="1440"/>
              <a:buFont typeface="Noto Sans"/>
              <a:buChar char="❑"/>
            </a:pPr>
            <a:r>
              <a:rPr lang="en-US" sz="2400"/>
              <a:t>In households where abuse occurs 50% of children are also being directly abused by the same person</a:t>
            </a:r>
            <a:endParaRPr sz="2400" baseline="30000"/>
          </a:p>
          <a:p>
            <a:pPr marL="320040" lvl="0" indent="-320040" algn="l" rtl="0">
              <a:lnSpc>
                <a:spcPct val="115000"/>
              </a:lnSpc>
              <a:spcBef>
                <a:spcPts val="700"/>
              </a:spcBef>
              <a:spcAft>
                <a:spcPts val="0"/>
              </a:spcAft>
              <a:buSzPts val="1440"/>
              <a:buFont typeface="Noto Sans"/>
              <a:buChar char="❑"/>
            </a:pPr>
            <a:r>
              <a:rPr lang="en-US" sz="2400"/>
              <a:t>Forced Sex or Sexual Assault occurs in 40-45% of battering relationships.</a:t>
            </a:r>
            <a:r>
              <a:rPr lang="en-US" sz="2400" baseline="30000"/>
              <a:t>4</a:t>
            </a:r>
            <a:endParaRPr/>
          </a:p>
          <a:p>
            <a:pPr marL="320040" lvl="0" indent="-228600" algn="l" rtl="0">
              <a:lnSpc>
                <a:spcPct val="115000"/>
              </a:lnSpc>
              <a:spcBef>
                <a:spcPts val="700"/>
              </a:spcBef>
              <a:spcAft>
                <a:spcPts val="1200"/>
              </a:spcAft>
              <a:buSzPts val="1440"/>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254475" y="441742"/>
            <a:ext cx="8520600" cy="81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b="1"/>
              <a:t>Definition of Oppression</a:t>
            </a:r>
            <a:endParaRPr b="1"/>
          </a:p>
        </p:txBody>
      </p:sp>
      <p:sp>
        <p:nvSpPr>
          <p:cNvPr id="151" name="Google Shape;151;p9"/>
          <p:cNvSpPr txBox="1">
            <a:spLocks noGrp="1"/>
          </p:cNvSpPr>
          <p:nvPr>
            <p:ph type="body" idx="1"/>
          </p:nvPr>
        </p:nvSpPr>
        <p:spPr>
          <a:xfrm>
            <a:off x="311700" y="1639833"/>
            <a:ext cx="8520600" cy="4452000"/>
          </a:xfrm>
          <a:prstGeom prst="rect">
            <a:avLst/>
          </a:prstGeom>
          <a:noFill/>
          <a:ln>
            <a:noFill/>
          </a:ln>
        </p:spPr>
        <p:txBody>
          <a:bodyPr spcFirstLastPara="1" wrap="square" lIns="91425" tIns="45700" rIns="91425" bIns="45700" anchor="t" anchorCtr="0">
            <a:normAutofit/>
          </a:bodyPr>
          <a:lstStyle/>
          <a:p>
            <a:pPr marL="320040" lvl="0" indent="-320040" algn="l" rtl="0">
              <a:lnSpc>
                <a:spcPct val="115000"/>
              </a:lnSpc>
              <a:spcBef>
                <a:spcPts val="0"/>
              </a:spcBef>
              <a:spcAft>
                <a:spcPts val="0"/>
              </a:spcAft>
              <a:buSzPts val="1740"/>
              <a:buNone/>
            </a:pPr>
            <a:endParaRPr/>
          </a:p>
          <a:p>
            <a:pPr marL="320040" lvl="0" indent="-209550" algn="l" rtl="0">
              <a:lnSpc>
                <a:spcPct val="115000"/>
              </a:lnSpc>
              <a:spcBef>
                <a:spcPts val="700"/>
              </a:spcBef>
              <a:spcAft>
                <a:spcPts val="1200"/>
              </a:spcAft>
              <a:buSzPts val="1740"/>
              <a:buNone/>
            </a:pPr>
            <a:endParaRPr/>
          </a:p>
        </p:txBody>
      </p:sp>
      <p:sp>
        <p:nvSpPr>
          <p:cNvPr id="152" name="Google Shape;152;p9"/>
          <p:cNvSpPr txBox="1"/>
          <p:nvPr/>
        </p:nvSpPr>
        <p:spPr>
          <a:xfrm>
            <a:off x="5715000" y="1747370"/>
            <a:ext cx="34290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Twentieth Century"/>
                <a:ea typeface="Twentieth Century"/>
                <a:cs typeface="Twentieth Century"/>
                <a:sym typeface="Twentieth Century"/>
              </a:rPr>
              <a:t>Physical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Twentieth Century"/>
                <a:ea typeface="Twentieth Century"/>
                <a:cs typeface="Twentieth Century"/>
                <a:sym typeface="Twentieth Century"/>
              </a:rPr>
              <a:t>Sexual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Twentieth Century"/>
                <a:ea typeface="Twentieth Century"/>
                <a:cs typeface="Twentieth Century"/>
                <a:sym typeface="Twentieth Century"/>
              </a:rPr>
              <a:t>Emotional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Twentieth Century"/>
                <a:ea typeface="Twentieth Century"/>
                <a:cs typeface="Twentieth Century"/>
                <a:sym typeface="Twentieth Century"/>
              </a:rPr>
              <a:t>Financial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Twentieth Century"/>
                <a:ea typeface="Twentieth Century"/>
                <a:cs typeface="Twentieth Century"/>
                <a:sym typeface="Twentieth Century"/>
              </a:rPr>
              <a:t>Spiritual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Twentieth Century"/>
                <a:ea typeface="Twentieth Century"/>
                <a:cs typeface="Twentieth Century"/>
                <a:sym typeface="Twentieth Century"/>
              </a:rPr>
              <a:t>Extreme Neglect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Twentieth Century"/>
                <a:ea typeface="Twentieth Century"/>
                <a:cs typeface="Twentieth Century"/>
                <a:sym typeface="Twentieth Century"/>
              </a:rPr>
              <a:t>Deception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accent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Twentieth Century"/>
              <a:ea typeface="Twentieth Century"/>
              <a:cs typeface="Twentieth Century"/>
              <a:sym typeface="Twentieth Century"/>
            </a:endParaRPr>
          </a:p>
        </p:txBody>
      </p:sp>
      <p:sp>
        <p:nvSpPr>
          <p:cNvPr id="153" name="Google Shape;153;p9"/>
          <p:cNvSpPr/>
          <p:nvPr/>
        </p:nvSpPr>
        <p:spPr>
          <a:xfrm>
            <a:off x="371125" y="1685825"/>
            <a:ext cx="5257800" cy="452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Oppression is the opposite of God’s design for marriage. </a:t>
            </a: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Abuse occurs in a marriage</a:t>
            </a: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when one spouse pursues their own self-interests by seeking to control</a:t>
            </a: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and dominate the other through a pattern of coercive, controlling, and punishing behaviors.</a:t>
            </a: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Twentieth Century"/>
              <a:buNone/>
            </a:pPr>
            <a:r>
              <a:rPr lang="en-US" sz="3600"/>
              <a:t>All Marriages are Comprised of 2 Sinners</a:t>
            </a:r>
            <a:endParaRPr/>
          </a:p>
        </p:txBody>
      </p:sp>
      <p:pic>
        <p:nvPicPr>
          <p:cNvPr id="159" name="Google Shape;159;p11" descr="https://encrypted-tbn0.gstatic.com/images?q=tbn:ANd9GcQHT8Br4iwN9g7zY85EyX0mmV3qm4gqC6agwctaaYStjwPw4RisKA"/>
          <p:cNvPicPr preferRelativeResize="0"/>
          <p:nvPr/>
        </p:nvPicPr>
        <p:blipFill rotWithShape="1">
          <a:blip r:embed="rId3">
            <a:alphaModFix/>
          </a:blip>
          <a:srcRect/>
          <a:stretch/>
        </p:blipFill>
        <p:spPr>
          <a:xfrm>
            <a:off x="457200" y="3505200"/>
            <a:ext cx="1371600" cy="1371600"/>
          </a:xfrm>
          <a:prstGeom prst="rect">
            <a:avLst/>
          </a:prstGeom>
          <a:noFill/>
          <a:ln>
            <a:noFill/>
          </a:ln>
        </p:spPr>
      </p:pic>
      <p:sp>
        <p:nvSpPr>
          <p:cNvPr id="160" name="Google Shape;160;p11" descr="data:image/jpeg;base64,/9j/4AAQSkZJRgABAQAAAQABAAD/2wCEAAkGBxMSEhQUEhQUEBIXFxQXFRUUFBQQGBUSFRYWFxYUFRQYHCggGhslHBcUITEhJSkrLi4wFx8zODMsNygtLisBCgoKBQUFDgUFDisZExkrKysrKysrKysrKysrKysrKysrKysrKysrKysrKysrKysrKysrKysrKysrKysrKysrK//AABEIANMAsAMBIgACEQEDEQH/xAAcAAEAAQUBAQAAAAAAAAAAAAAAAQIDBgcIBQT/xAA9EAACAQICBwYCBwYHAAAAAAABAgADEQQhBQYHEjFBURMiYXGBkTKxCBQjQlJyoTM0YoKy0SRDU3OSs/D/xAAUAQEAAAAAAAAAAAAAAAAAAAAA/8QAFBEBAAAAAAAAAAAAAAAAAAAAAP/aAAwDAQACEQMRAD8A3jERAREQEREBERAREQEREBERAREpZwL+HHwgTeLzXOuu1rCYK6UbYyuMt1GART/FUAPsJrTE7cNIMxKrQpr+FVJt6kwOkbxvTmjRe1zFpVZnYujBgVPIkZbvSxma6m7UmxFZKdQgEgL3iAC3Njlxy/UdIG44lnD1gwBFj5S9Aw7WraVgMAxSrUNSqONOkN9gejHgPWYFi9vw3vssFdOtSvusR+VaZA9zNGu5JueJ4nmfPrIBgdLaubZ8DiCFqq+EY/jIdP8AmOXmBNiYXGJVUPTZaiHgykMD6icTBpkeqWt+KwDb2HqFUJBakc6b8eK/2tA69iaw1L2xYbFWp4oDB1zkCTek/iH+6fA+82Yjg8DfygVxEQEREBERASCZM8jWrSwwmFrV+aIStwTdvuiw8YHka6bQMJo2wrFqlUi4pUwGa3U3NgPOaB162kYrSXca1CgDcUkJN/zvlvewHhMZ0xpCrXqvVqsWqObsT1nxinAo3pEqYSiBN5KuRmMj1lMQNn7LNfKtDF00xFa2Ha6kHuqGOStkMreg8p0krXnECmdW7JdOnGaOpu53nQmmxzJJS1ibm97EQOUYiRAmVBpREC8Jt3ZJtHeg64PFtvUGIWlUPGk3AKx/Af0mnw09rRtHtGAsM7/0m2XpA7ESVTztXa5qYaix4mmt+edrX/SejAREQEREBPi0vgRXpmmSQG425jmJ9sgwOZdq+isPhsWaVEWCqt+u82ZJPqJgTtMr2m481dIYgnj2jL6Kd0fKYk8C28ty6wlowEiVASrdv4QKBN6/RsxvdxtE8jRqD+YOrf0rNFCZnsr1nbAY5H40qlqVUcO6TkwPgbGBhkiIgIiVBYECZpqFo81Wy+IsEQcSzEZ+VgRnyv4TEVSwJIPDLlnOr9QdVcHhaFOphlDM9NCapuS28oJIv8NzfIQMj0bhhSpJTH3FVfYAXn1SAJMBERAREQEpaVSiqwAJOQGZPQDnA5n24YOlS0i3ZMzO6ipVBtZajE2APlYzXpWezrVpf63i6+I5VHZlB4hOCA+NrTzXOQgWeEtsJWYJgUGTIEkmBSZfwjgEX4XlmQYFMSYAgFlSwBJED29IYlWoKLXa4t7ZzeewPWHt8E2GY/aYcgDxpPfdPoQw9BNQ7O9A/W8ZQRqb1qasGqqBddy+e8el7XnTehNA4bCBhhqNOgGtvdmoW9uF/c+8D1IiICIiAiIgJRVS4txByPkZXEDTG0zZxgMJga2Ioo9OopTd77MoJYD4Sbc7TRqnlw6TtHHYJKyNTqotSmwsysAwI8RNA7XdneGwCJiMO5QVKgTsG71iQTem3GwtwMDVJEoMqMogReTeN2QRAEymIgVqJepUySAASSQAALkk8ABLVO/IXm2tg+rIq4tsTUXeSgilL8O1csB6gAn1EDxqGx7SboHFNFuPheoFf2AIHvMS0zoHE4N9zE0XoMeG8Mm/K3A+hnZSifPjcDSrLu1aaVVvezqHFxzsYGudh+rVOjg1xJT/ABFbf75vfst7uqB0yB9Zs4CQlMKAAAAMgALADoBKoCIiAiIgIiICIiAmvtruqFXSNGl2BHa0WdgpO6HDqAc+osP1mwZG6IHKuuWzyvo2jRqVmV+03g24CRTcWsjHncE2PgfXwtWNXa2PxC0KAux+JjcKijizHp8515pTRlLEUmpVkWrTYWZWFwZ5eq2p+E0eH+q09wvbfYsXYhb2G8xvbM5QNSa47JaOC0Y9ZKxfEUyru9QhFZbWanTXlmQRe5Nppl2zm+vpH6RAo4WgGO8XeoyDgUUboLerZDwPSaEMCIiIH20yt+9dePeXiPSbA2fa31NEugqHtcDWKlyveNMng4tmCOaniBlwmuRmPHn5dZ99BzubozOYZfiBpmxBFuYO+T5iB2TQqBgGUhlOYIzBB4EGXJrHYdrC1bCvhav7XCkKL8TRa+6fQgr7dZs0QJiIgIiICIiAiIgIiICIiAkNJlLsBmchA5k22Y/t9K1V4ikiUx523j/VNdT2tMY44jEVq541arv6Ekj9Le08hRcwIKyGFpdHG/KWiYE06hUgifVo3FblRHIPdN+4dxgRmrK1siDY+k+KSDA2VqRrR2GNTFFu6D2eIFrfYOf2vkDYkcrTpSk4IBBuCAQRmCOoM4t0fizScMvQqw6qeINuInQOxzW0VKYwlRrhf3dibkrxNFjzZeR5jrYwNqxIBkwEREBERAREQEREBERATGNpWlThdG4qqDZuzKr+Z+6PnMmaaG+kHrQHelgabXCE1K9s++R9mnoCxI8VgaiLZeQPyylilkCfT3l1my9BLIgSxsLS3BMQIiIgVLPR0VpKpRZWpuyMrK4Km1nW9mt1Fz7nrPMlRMDrHZ3rnT0lQBuFxCACtT4Z8nUc1bw4cJl4M441c09WwlZatBtyovC+YYHijDmp6TrHVXTaY3C0sRTyFRbleO633lJ8DcQPXiIgIiICIiAiIgIifHpTSVLD0nq1mFOmguzMbDLl4nwgeNr5rVT0bhHrtYue7SQm2/VIyHkOJ8pyfjcTUxFVqlRt+rUZmZjldjmSfaZPtK13bSlcMFNKhTBWkhNzYnN2/iNhlytMYUAGnu87Xub5nI+UCw3w+3zlu8rqZXEtEwAgyQJTAREQEkGRECoGbs2J694XDUHw2KqiiTVL02fJN11W43vu94Mc/wAU0kJ9FLCuy7wU7gIBblc8rwO1aVYMAykMDmCDcEdQRkZcE5h2aa71tHVkV3L4NiBVTNuzB/zEB4W4kDxnTdFwygg3BAIIzuDwgXIiICIiAiIgW61QKCSQAASSeQGZPtOXdouttXSNcszFcOpPY0swFXk7jm5sMuXCdK6w0WfDV1TNmpVAPElTlOQMbWuT0uc+vl/eB8hpX4ZS4+Sgcxf5yC8nCVBvFjnYZecA+Dcm5FgeuUfVlAuzeQA/vJr4reJnzVGvApJlMRAREQERECVE+uhi2W4U5EFSDmLHqJ8qmSDaB61OqHO6zAEjutbmPut1BnTmy/Ti4vR9Fvv0wKNQdKlMWNvSx9ZyimY8Z0nsJ0e1LRod1KtWqM+d81FlVrHhcC/jA2TERAREQERECkzkXXjQ7YXHV6JFlWo5QWt9mzFlt/KQPSddkTV+27VNa+HOMTKtQXvdHpXzv4rmQfEwOdq+WX/rSyjS7iTdieUtFIFS8ZbaVCUQEREBERAREQJBldNLmUrNt7Ptkf12gmIxFY06LjeRKQBci/3mYWHsYHh7L9Q20lXDuCuDpkdo3w9of9JT48yOAPUzp2jRVQFUAKAAABYAAWAAny6G0TRw1JKNFBTpoLKB8yeZPWffAREQEREBERAS3Woq4KsAykEEHMEHIgiXIgYM2yvRhqdocOuTFgg7qZqBuFRky3F8+pmAbdNF4ah9To0KNOj3MQ3cULleiADbjnvTe9ppb6ROAYDCYgfAO0ot4Md109CFf2EDRr0SOVxLJE+tq/pKGqdYHzRKnIPDKUwEREBERATrLZHU3tE4TwS3qGInJwnTWwLF7+ilW9zTq1UPqQ4HswgbIiIgIiICIiAiIgIiICYTth0ScTouuACWpgVVtmfs8z+l5m0t16IdSrC6sCCDzBFiIHFuEwVSs606KNVqMbKiAuxPLIS1jsO1Oo9NxZ0ZkYXvZlNiLjxE681c1QweBH+GorTawBf4nYDqxznKGtLXxmKPWvXPvVaB5UREBERAREQJE6A+jgx+rYschWQgeJTP5D2kRA3HERAREQEREBERAREQERECJxjrJ+9Yj/erf9rSYgeVERA//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161" name="Google Shape;161;p11" descr="data:image/jpeg;base64,/9j/4AAQSkZJRgABAQAAAQABAAD/2wCEAAkGBxMSEhQUEhQUEBIXFxQXFRUUFBQQGBUSFRYWFxYUFRQYHCggGhslHBcUITEhJSkrLi4wFx8zODMsNygtLisBCgoKBQUFDgUFDisZExkrKysrKysrKysrKysrKysrKysrKysrKysrKysrKysrKysrKysrKysrKysrKysrKysrK//AABEIANMAsAMBIgACEQEDEQH/xAAcAAEAAQUBAQAAAAAAAAAAAAAAAQIDBgcIBQT/xAA9EAACAQICBwYCBwYHAAAAAAABAgADEQQhBQYHEjFBURMiYXGBkTKxCBQjQlJyoTM0YoKy0SRDU3OSs/D/xAAUAQEAAAAAAAAAAAAAAAAAAAAA/8QAFBEBAAAAAAAAAAAAAAAAAAAAAP/aAAwDAQACEQMRAD8A3jERAREQEREBERAREQEREBERAREpZwL+HHwgTeLzXOuu1rCYK6UbYyuMt1GART/FUAPsJrTE7cNIMxKrQpr+FVJt6kwOkbxvTmjRe1zFpVZnYujBgVPIkZbvSxma6m7UmxFZKdQgEgL3iAC3Njlxy/UdIG44lnD1gwBFj5S9Aw7WraVgMAxSrUNSqONOkN9gejHgPWYFi9vw3vssFdOtSvusR+VaZA9zNGu5JueJ4nmfPrIBgdLaubZ8DiCFqq+EY/jIdP8AmOXmBNiYXGJVUPTZaiHgykMD6icTBpkeqWt+KwDb2HqFUJBakc6b8eK/2tA69iaw1L2xYbFWp4oDB1zkCTek/iH+6fA+82Yjg8DfygVxEQEREBERASCZM8jWrSwwmFrV+aIStwTdvuiw8YHka6bQMJo2wrFqlUi4pUwGa3U3NgPOaB162kYrSXca1CgDcUkJN/zvlvewHhMZ0xpCrXqvVqsWqObsT1nxinAo3pEqYSiBN5KuRmMj1lMQNn7LNfKtDF00xFa2Ha6kHuqGOStkMreg8p0krXnECmdW7JdOnGaOpu53nQmmxzJJS1ibm97EQOUYiRAmVBpREC8Jt3ZJtHeg64PFtvUGIWlUPGk3AKx/Af0mnw09rRtHtGAsM7/0m2XpA7ESVTztXa5qYaix4mmt+edrX/SejAREQEREBPi0vgRXpmmSQG425jmJ9sgwOZdq+isPhsWaVEWCqt+u82ZJPqJgTtMr2m481dIYgnj2jL6Kd0fKYk8C28ty6wlowEiVASrdv4QKBN6/RsxvdxtE8jRqD+YOrf0rNFCZnsr1nbAY5H40qlqVUcO6TkwPgbGBhkiIgIiVBYECZpqFo81Wy+IsEQcSzEZ+VgRnyv4TEVSwJIPDLlnOr9QdVcHhaFOphlDM9NCapuS28oJIv8NzfIQMj0bhhSpJTH3FVfYAXn1SAJMBERAREQEpaVSiqwAJOQGZPQDnA5n24YOlS0i3ZMzO6ipVBtZajE2APlYzXpWezrVpf63i6+I5VHZlB4hOCA+NrTzXOQgWeEtsJWYJgUGTIEkmBSZfwjgEX4XlmQYFMSYAgFlSwBJED29IYlWoKLXa4t7ZzeewPWHt8E2GY/aYcgDxpPfdPoQw9BNQ7O9A/W8ZQRqb1qasGqqBddy+e8el7XnTehNA4bCBhhqNOgGtvdmoW9uF/c+8D1IiICIiAiIgJRVS4txByPkZXEDTG0zZxgMJga2Ioo9OopTd77MoJYD4Sbc7TRqnlw6TtHHYJKyNTqotSmwsysAwI8RNA7XdneGwCJiMO5QVKgTsG71iQTem3GwtwMDVJEoMqMogReTeN2QRAEymIgVqJepUySAASSQAALkk8ABLVO/IXm2tg+rIq4tsTUXeSgilL8O1csB6gAn1EDxqGx7SboHFNFuPheoFf2AIHvMS0zoHE4N9zE0XoMeG8Mm/K3A+hnZSifPjcDSrLu1aaVVvezqHFxzsYGudh+rVOjg1xJT/ABFbf75vfst7uqB0yB9Zs4CQlMKAAAAMgALADoBKoCIiAiIgIiICIiAmvtruqFXSNGl2BHa0WdgpO6HDqAc+osP1mwZG6IHKuuWzyvo2jRqVmV+03g24CRTcWsjHncE2PgfXwtWNXa2PxC0KAux+JjcKijizHp8515pTRlLEUmpVkWrTYWZWFwZ5eq2p+E0eH+q09wvbfYsXYhb2G8xvbM5QNSa47JaOC0Y9ZKxfEUyru9QhFZbWanTXlmQRe5Nppl2zm+vpH6RAo4WgGO8XeoyDgUUboLerZDwPSaEMCIiIH20yt+9dePeXiPSbA2fa31NEugqHtcDWKlyveNMng4tmCOaniBlwmuRmPHn5dZ99BzubozOYZfiBpmxBFuYO+T5iB2TQqBgGUhlOYIzBB4EGXJrHYdrC1bCvhav7XCkKL8TRa+6fQgr7dZs0QJiIgIiICIiAiIgIiICIiAkNJlLsBmchA5k22Y/t9K1V4ikiUx523j/VNdT2tMY44jEVq541arv6Ekj9Le08hRcwIKyGFpdHG/KWiYE06hUgifVo3FblRHIPdN+4dxgRmrK1siDY+k+KSDA2VqRrR2GNTFFu6D2eIFrfYOf2vkDYkcrTpSk4IBBuCAQRmCOoM4t0fizScMvQqw6qeINuInQOxzW0VKYwlRrhf3dibkrxNFjzZeR5jrYwNqxIBkwEREBERAREQEREBERATGNpWlThdG4qqDZuzKr+Z+6PnMmaaG+kHrQHelgabXCE1K9s++R9mnoCxI8VgaiLZeQPyylilkCfT3l1my9BLIgSxsLS3BMQIiIgVLPR0VpKpRZWpuyMrK4Km1nW9mt1Fz7nrPMlRMDrHZ3rnT0lQBuFxCACtT4Z8nUc1bw4cJl4M441c09WwlZatBtyovC+YYHijDmp6TrHVXTaY3C0sRTyFRbleO633lJ8DcQPXiIgIiICIiAiIgIifHpTSVLD0nq1mFOmguzMbDLl4nwgeNr5rVT0bhHrtYue7SQm2/VIyHkOJ8pyfjcTUxFVqlRt+rUZmZjldjmSfaZPtK13bSlcMFNKhTBWkhNzYnN2/iNhlytMYUAGnu87Xub5nI+UCw3w+3zlu8rqZXEtEwAgyQJTAREQEkGRECoGbs2J694XDUHw2KqiiTVL02fJN11W43vu94Mc/wAU0kJ9FLCuy7wU7gIBblc8rwO1aVYMAykMDmCDcEdQRkZcE5h2aa71tHVkV3L4NiBVTNuzB/zEB4W4kDxnTdFwygg3BAIIzuDwgXIiICIiAiIgW61QKCSQAASSeQGZPtOXdouttXSNcszFcOpPY0swFXk7jm5sMuXCdK6w0WfDV1TNmpVAPElTlOQMbWuT0uc+vl/eB8hpX4ZS4+Sgcxf5yC8nCVBvFjnYZecA+Dcm5FgeuUfVlAuzeQA/vJr4reJnzVGvApJlMRAREQERECVE+uhi2W4U5EFSDmLHqJ8qmSDaB61OqHO6zAEjutbmPut1BnTmy/Ti4vR9Fvv0wKNQdKlMWNvSx9ZyimY8Z0nsJ0e1LRod1KtWqM+d81FlVrHhcC/jA2TERAREQERECkzkXXjQ7YXHV6JFlWo5QWt9mzFlt/KQPSddkTV+27VNa+HOMTKtQXvdHpXzv4rmQfEwOdq+WX/rSyjS7iTdieUtFIFS8ZbaVCUQEREBERAREQJBldNLmUrNt7Ptkf12gmIxFY06LjeRKQBci/3mYWHsYHh7L9Q20lXDuCuDpkdo3w9of9JT48yOAPUzp2jRVQFUAKAAABYAAWAAny6G0TRw1JKNFBTpoLKB8yeZPWffAREQEREBERAS3Woq4KsAykEEHMEHIgiXIgYM2yvRhqdocOuTFgg7qZqBuFRky3F8+pmAbdNF4ah9To0KNOj3MQ3cULleiADbjnvTe9ppb6ROAYDCYgfAO0ot4Md109CFf2EDRr0SOVxLJE+tq/pKGqdYHzRKnIPDKUwEREBERATrLZHU3tE4TwS3qGInJwnTWwLF7+ilW9zTq1UPqQ4HswgbIiIgIiICIiAiIgIiICYTth0ScTouuACWpgVVtmfs8z+l5m0t16IdSrC6sCCDzBFiIHFuEwVSs606KNVqMbKiAuxPLIS1jsO1Oo9NxZ0ZkYXvZlNiLjxE681c1QweBH+GorTawBf4nYDqxznKGtLXxmKPWvXPvVaB5UREBERAREQJE6A+jgx+rYschWQgeJTP5D2kRA3HERAREQEREBERAREQERECJxjrJ+9Yj/erf9rSYgeVERA//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162" name="Google Shape;162;p11" descr="data:image/jpeg;base64,/9j/4AAQSkZJRgABAQAAAQABAAD/2wCEAAkGBxMSEhQUEhQUEBIXFxQXFRUUFBQQGBUSFRYWFxYUFRQYHCggGhslHBcUITEhJSkrLi4wFx8zODMsNygtLisBCgoKBQUFDgUFDisZExkrKysrKysrKysrKysrKysrKysrKysrKysrKysrKysrKysrKysrKysrKysrKysrKysrK//AABEIANMAsAMBIgACEQEDEQH/xAAcAAEAAQUBAQAAAAAAAAAAAAAAAQIDBgcIBQT/xAA9EAACAQICBwYCBwYHAAAAAAABAgADEQQhBQYHEjFBURMiYXGBkTKxCBQjQlJyoTM0YoKy0SRDU3OSs/D/xAAUAQEAAAAAAAAAAAAAAAAAAAAA/8QAFBEBAAAAAAAAAAAAAAAAAAAAAP/aAAwDAQACEQMRAD8A3jERAREQEREBERAREQEREBERAREpZwL+HHwgTeLzXOuu1rCYK6UbYyuMt1GART/FUAPsJrTE7cNIMxKrQpr+FVJt6kwOkbxvTmjRe1zFpVZnYujBgVPIkZbvSxma6m7UmxFZKdQgEgL3iAC3Njlxy/UdIG44lnD1gwBFj5S9Aw7WraVgMAxSrUNSqONOkN9gejHgPWYFi9vw3vssFdOtSvusR+VaZA9zNGu5JueJ4nmfPrIBgdLaubZ8DiCFqq+EY/jIdP8AmOXmBNiYXGJVUPTZaiHgykMD6icTBpkeqWt+KwDb2HqFUJBakc6b8eK/2tA69iaw1L2xYbFWp4oDB1zkCTek/iH+6fA+82Yjg8DfygVxEQEREBERASCZM8jWrSwwmFrV+aIStwTdvuiw8YHka6bQMJo2wrFqlUi4pUwGa3U3NgPOaB162kYrSXca1CgDcUkJN/zvlvewHhMZ0xpCrXqvVqsWqObsT1nxinAo3pEqYSiBN5KuRmMj1lMQNn7LNfKtDF00xFa2Ha6kHuqGOStkMreg8p0krXnECmdW7JdOnGaOpu53nQmmxzJJS1ibm97EQOUYiRAmVBpREC8Jt3ZJtHeg64PFtvUGIWlUPGk3AKx/Af0mnw09rRtHtGAsM7/0m2XpA7ESVTztXa5qYaix4mmt+edrX/SejAREQEREBPi0vgRXpmmSQG425jmJ9sgwOZdq+isPhsWaVEWCqt+u82ZJPqJgTtMr2m481dIYgnj2jL6Kd0fKYk8C28ty6wlowEiVASrdv4QKBN6/RsxvdxtE8jRqD+YOrf0rNFCZnsr1nbAY5H40qlqVUcO6TkwPgbGBhkiIgIiVBYECZpqFo81Wy+IsEQcSzEZ+VgRnyv4TEVSwJIPDLlnOr9QdVcHhaFOphlDM9NCapuS28oJIv8NzfIQMj0bhhSpJTH3FVfYAXn1SAJMBERAREQEpaVSiqwAJOQGZPQDnA5n24YOlS0i3ZMzO6ipVBtZajE2APlYzXpWezrVpf63i6+I5VHZlB4hOCA+NrTzXOQgWeEtsJWYJgUGTIEkmBSZfwjgEX4XlmQYFMSYAgFlSwBJED29IYlWoKLXa4t7ZzeewPWHt8E2GY/aYcgDxpPfdPoQw9BNQ7O9A/W8ZQRqb1qasGqqBddy+e8el7XnTehNA4bCBhhqNOgGtvdmoW9uF/c+8D1IiICIiAiIgJRVS4txByPkZXEDTG0zZxgMJga2Ioo9OopTd77MoJYD4Sbc7TRqnlw6TtHHYJKyNTqotSmwsysAwI8RNA7XdneGwCJiMO5QVKgTsG71iQTem3GwtwMDVJEoMqMogReTeN2QRAEymIgVqJepUySAASSQAALkk8ABLVO/IXm2tg+rIq4tsTUXeSgilL8O1csB6gAn1EDxqGx7SboHFNFuPheoFf2AIHvMS0zoHE4N9zE0XoMeG8Mm/K3A+hnZSifPjcDSrLu1aaVVvezqHFxzsYGudh+rVOjg1xJT/ABFbf75vfst7uqB0yB9Zs4CQlMKAAAAMgALADoBKoCIiAiIgIiICIiAmvtruqFXSNGl2BHa0WdgpO6HDqAc+osP1mwZG6IHKuuWzyvo2jRqVmV+03g24CRTcWsjHncE2PgfXwtWNXa2PxC0KAux+JjcKijizHp8515pTRlLEUmpVkWrTYWZWFwZ5eq2p+E0eH+q09wvbfYsXYhb2G8xvbM5QNSa47JaOC0Y9ZKxfEUyru9QhFZbWanTXlmQRe5Nppl2zm+vpH6RAo4WgGO8XeoyDgUUboLerZDwPSaEMCIiIH20yt+9dePeXiPSbA2fa31NEugqHtcDWKlyveNMng4tmCOaniBlwmuRmPHn5dZ99BzubozOYZfiBpmxBFuYO+T5iB2TQqBgGUhlOYIzBB4EGXJrHYdrC1bCvhav7XCkKL8TRa+6fQgr7dZs0QJiIgIiICIiAiIgIiICIiAkNJlLsBmchA5k22Y/t9K1V4ikiUx523j/VNdT2tMY44jEVq541arv6Ekj9Le08hRcwIKyGFpdHG/KWiYE06hUgifVo3FblRHIPdN+4dxgRmrK1siDY+k+KSDA2VqRrR2GNTFFu6D2eIFrfYOf2vkDYkcrTpSk4IBBuCAQRmCOoM4t0fizScMvQqw6qeINuInQOxzW0VKYwlRrhf3dibkrxNFjzZeR5jrYwNqxIBkwEREBERAREQEREBERATGNpWlThdG4qqDZuzKr+Z+6PnMmaaG+kHrQHelgabXCE1K9s++R9mnoCxI8VgaiLZeQPyylilkCfT3l1my9BLIgSxsLS3BMQIiIgVLPR0VpKpRZWpuyMrK4Km1nW9mt1Fz7nrPMlRMDrHZ3rnT0lQBuFxCACtT4Z8nUc1bw4cJl4M441c09WwlZatBtyovC+YYHijDmp6TrHVXTaY3C0sRTyFRbleO633lJ8DcQPXiIgIiICIiAiIgIifHpTSVLD0nq1mFOmguzMbDLl4nwgeNr5rVT0bhHrtYue7SQm2/VIyHkOJ8pyfjcTUxFVqlRt+rUZmZjldjmSfaZPtK13bSlcMFNKhTBWkhNzYnN2/iNhlytMYUAGnu87Xub5nI+UCw3w+3zlu8rqZXEtEwAgyQJTAREQEkGRECoGbs2J694XDUHw2KqiiTVL02fJN11W43vu94Mc/wAU0kJ9FLCuy7wU7gIBblc8rwO1aVYMAykMDmCDcEdQRkZcE5h2aa71tHVkV3L4NiBVTNuzB/zEB4W4kDxnTdFwygg3BAIIzuDwgXIiICIiAiIgW61QKCSQAASSeQGZPtOXdouttXSNcszFcOpPY0swFXk7jm5sMuXCdK6w0WfDV1TNmpVAPElTlOQMbWuT0uc+vl/eB8hpX4ZS4+Sgcxf5yC8nCVBvFjnYZecA+Dcm5FgeuUfVlAuzeQA/vJr4reJnzVGvApJlMRAREQERECVE+uhi2W4U5EFSDmLHqJ8qmSDaB61OqHO6zAEjutbmPut1BnTmy/Ti4vR9Fvv0wKNQdKlMWNvSx9ZyimY8Z0nsJ0e1LRod1KtWqM+d81FlVrHhcC/jA2TERAREQERECkzkXXjQ7YXHV6JFlWo5QWt9mzFlt/KQPSddkTV+27VNa+HOMTKtQXvdHpXzv4rmQfEwOdq+WX/rSyjS7iTdieUtFIFS8ZbaVCUQEREBERAREQJBldNLmUrNt7Ptkf12gmIxFY06LjeRKQBci/3mYWHsYHh7L9Q20lXDuCuDpkdo3w9of9JT48yOAPUzp2jRVQFUAKAAABYAAWAAny6G0TRw1JKNFBTpoLKB8yeZPWffAREQEREBERAS3Woq4KsAykEEHMEHIgiXIgYM2yvRhqdocOuTFgg7qZqBuFRky3F8+pmAbdNF4ah9To0KNOj3MQ3cULleiADbjnvTe9ppb6ROAYDCYgfAO0ot4Md109CFf2EDRr0SOVxLJE+tq/pKGqdYHzRKnIPDKUwEREBERATrLZHU3tE4TwS3qGInJwnTWwLF7+ilW9zTq1UPqQ4HswgbIiIgIiICIiAiIgIiICYTth0ScTouuACWpgVVtmfs8z+l5m0t16IdSrC6sCCDzBFiIHFuEwVSs606KNVqMbKiAuxPLIS1jsO1Oo9NxZ0ZkYXvZlNiLjxE681c1QweBH+GorTawBf4nYDqxznKGtLXxmKPWvXPvVaB5UREBERAREQJE6A+jgx+rYschWQgeJTP5D2kRA3HERAREQEREBERAREQERECJxjrJ+9Yj/erf9rSYgeVERA//9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pic>
        <p:nvPicPr>
          <p:cNvPr id="163" name="Google Shape;163;p11"/>
          <p:cNvPicPr preferRelativeResize="0"/>
          <p:nvPr/>
        </p:nvPicPr>
        <p:blipFill rotWithShape="1">
          <a:blip r:embed="rId4">
            <a:alphaModFix/>
          </a:blip>
          <a:srcRect/>
          <a:stretch/>
        </p:blipFill>
        <p:spPr>
          <a:xfrm>
            <a:off x="533400" y="5029200"/>
            <a:ext cx="1295400" cy="1553008"/>
          </a:xfrm>
          <a:prstGeom prst="rect">
            <a:avLst/>
          </a:prstGeom>
          <a:noFill/>
          <a:ln>
            <a:noFill/>
          </a:ln>
        </p:spPr>
      </p:pic>
      <p:sp>
        <p:nvSpPr>
          <p:cNvPr id="164" name="Google Shape;164;p11"/>
          <p:cNvSpPr txBox="1"/>
          <p:nvPr/>
        </p:nvSpPr>
        <p:spPr>
          <a:xfrm>
            <a:off x="2286000" y="2286000"/>
            <a:ext cx="5943600" cy="1754700"/>
          </a:xfrm>
          <a:prstGeom prst="rect">
            <a:avLst/>
          </a:prstGeom>
          <a:noFill/>
          <a:ln>
            <a:noFill/>
          </a:ln>
        </p:spPr>
        <p:txBody>
          <a:bodyPr spcFirstLastPara="1" wrap="square" lIns="91425" tIns="45700" rIns="91425" bIns="45700" anchor="t" anchorCtr="0">
            <a:spAutoFit/>
          </a:bodyPr>
          <a:lstStyle/>
          <a:p>
            <a:pPr marL="320040" marR="0" lvl="0" indent="-32004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wentieth Century"/>
                <a:ea typeface="Twentieth Century"/>
                <a:cs typeface="Twentieth Century"/>
                <a:sym typeface="Twentieth Century"/>
              </a:rPr>
              <a:t>Two idolatrous sinners</a:t>
            </a:r>
            <a:r>
              <a:rPr lang="en-US" sz="2400" b="0" i="0" u="none" strike="noStrike" cap="none">
                <a:solidFill>
                  <a:schemeClr val="dk1"/>
                </a:solidFill>
                <a:latin typeface="Twentieth Century"/>
                <a:ea typeface="Twentieth Century"/>
                <a:cs typeface="Twentieth Century"/>
                <a:sym typeface="Twentieth Century"/>
              </a:rPr>
              <a:t>  </a:t>
            </a:r>
            <a:r>
              <a:rPr lang="en-US" sz="1800" b="0" i="0" u="none" strike="noStrike" cap="none">
                <a:solidFill>
                  <a:schemeClr val="dk1"/>
                </a:solidFill>
                <a:latin typeface="Twentieth Century"/>
                <a:ea typeface="Twentieth Century"/>
                <a:cs typeface="Twentieth Century"/>
                <a:sym typeface="Twentieth Century"/>
              </a:rPr>
              <a:t>How well we live out Jesus' two great commandments.   Matt. 12: 30-31 Shows us the state of our depravity, our heart and reveals our idols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   </a:t>
            </a:r>
            <a:endParaRPr sz="1400" b="0" i="0" u="none" strike="noStrike" cap="none">
              <a:solidFill>
                <a:srgbClr val="000000"/>
              </a:solidFill>
              <a:latin typeface="Arial"/>
              <a:ea typeface="Arial"/>
              <a:cs typeface="Arial"/>
              <a:sym typeface="Arial"/>
            </a:endParaRPr>
          </a:p>
        </p:txBody>
      </p:sp>
      <p:sp>
        <p:nvSpPr>
          <p:cNvPr id="165" name="Google Shape;165;p11"/>
          <p:cNvSpPr txBox="1"/>
          <p:nvPr/>
        </p:nvSpPr>
        <p:spPr>
          <a:xfrm>
            <a:off x="2286000" y="3886200"/>
            <a:ext cx="5867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wentieth Century"/>
                <a:ea typeface="Twentieth Century"/>
                <a:cs typeface="Twentieth Century"/>
                <a:sym typeface="Twentieth Century"/>
              </a:rPr>
              <a:t>Two idolatrous sinners plus one sin pattern</a:t>
            </a:r>
            <a:r>
              <a:rPr lang="en-US" sz="2400" b="0" i="0" u="none" strike="noStrike" cap="none">
                <a:solidFill>
                  <a:schemeClr val="dk1"/>
                </a:solidFill>
                <a:latin typeface="Twentieth Century"/>
                <a:ea typeface="Twentieth Century"/>
                <a:cs typeface="Twentieth Century"/>
                <a:sym typeface="Twentieth Century"/>
              </a:rPr>
              <a:t> that creates additional suffering for the couple.</a:t>
            </a:r>
            <a:endParaRPr sz="1400" b="0" i="0" u="none" strike="noStrike" cap="none">
              <a:solidFill>
                <a:srgbClr val="000000"/>
              </a:solidFill>
              <a:latin typeface="Arial"/>
              <a:ea typeface="Arial"/>
              <a:cs typeface="Arial"/>
              <a:sym typeface="Arial"/>
            </a:endParaRPr>
          </a:p>
        </p:txBody>
      </p:sp>
      <p:sp>
        <p:nvSpPr>
          <p:cNvPr id="166" name="Google Shape;166;p11"/>
          <p:cNvSpPr txBox="1"/>
          <p:nvPr/>
        </p:nvSpPr>
        <p:spPr>
          <a:xfrm>
            <a:off x="2286000" y="5257800"/>
            <a:ext cx="63246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wentieth Century"/>
                <a:ea typeface="Twentieth Century"/>
                <a:cs typeface="Twentieth Century"/>
                <a:sym typeface="Twentieth Century"/>
              </a:rPr>
              <a:t>Two idolatrous sinners but one’s sin pattern leads them to seek to control and dominate the other.</a:t>
            </a:r>
            <a:endParaRPr sz="1400" b="1" i="0" u="none" strike="noStrike" cap="none">
              <a:solidFill>
                <a:srgbClr val="000000"/>
              </a:solidFill>
              <a:latin typeface="Arial"/>
              <a:ea typeface="Arial"/>
              <a:cs typeface="Arial"/>
              <a:sym typeface="Arial"/>
            </a:endParaRPr>
          </a:p>
        </p:txBody>
      </p:sp>
      <p:pic>
        <p:nvPicPr>
          <p:cNvPr id="167" name="Google Shape;167;p11"/>
          <p:cNvPicPr preferRelativeResize="0"/>
          <p:nvPr/>
        </p:nvPicPr>
        <p:blipFill rotWithShape="1">
          <a:blip r:embed="rId5">
            <a:alphaModFix/>
          </a:blip>
          <a:srcRect/>
          <a:stretch/>
        </p:blipFill>
        <p:spPr>
          <a:xfrm>
            <a:off x="457200" y="1631000"/>
            <a:ext cx="1831976" cy="1600175"/>
          </a:xfrm>
          <a:prstGeom prst="rect">
            <a:avLst/>
          </a:prstGeom>
          <a:noFill/>
          <a:ln>
            <a:noFill/>
          </a:ln>
        </p:spPr>
      </p:pic>
      <p:pic>
        <p:nvPicPr>
          <p:cNvPr id="168" name="Google Shape;168;p11" descr="https://encrypted-tbn0.gstatic.com/images?q=tbn:ANd9GcSxZ1zaNSeMFO6fBrpPa4pcxblbKg6I8YM-o65kbRjw270UnHs-"/>
          <p:cNvPicPr preferRelativeResize="0"/>
          <p:nvPr/>
        </p:nvPicPr>
        <p:blipFill rotWithShape="1">
          <a:blip r:embed="rId6">
            <a:alphaModFix/>
          </a:blip>
          <a:srcRect/>
          <a:stretch/>
        </p:blipFill>
        <p:spPr>
          <a:xfrm>
            <a:off x="972050" y="2231700"/>
            <a:ext cx="345282" cy="304825"/>
          </a:xfrm>
          <a:prstGeom prst="rect">
            <a:avLst/>
          </a:prstGeom>
          <a:noFill/>
          <a:ln>
            <a:noFill/>
          </a:ln>
        </p:spPr>
      </p:pic>
      <p:sp>
        <p:nvSpPr>
          <p:cNvPr id="169" name="Google Shape;169;p11"/>
          <p:cNvSpPr/>
          <p:nvPr/>
        </p:nvSpPr>
        <p:spPr>
          <a:xfrm>
            <a:off x="18450" y="6625700"/>
            <a:ext cx="9195000" cy="3846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Autofit/>
          </a:bodyPr>
          <a:lstStyle/>
          <a:p>
            <a:pPr marL="514350" lvl="0" indent="-495300" algn="l" rtl="0">
              <a:lnSpc>
                <a:spcPct val="115000"/>
              </a:lnSpc>
              <a:spcBef>
                <a:spcPts val="700"/>
              </a:spcBef>
              <a:spcAft>
                <a:spcPts val="0"/>
              </a:spcAft>
              <a:buSzPts val="1380"/>
              <a:buAutoNum type="arabicPeriod"/>
            </a:pPr>
            <a:r>
              <a:rPr lang="en-US" sz="2500"/>
              <a:t>Entitled</a:t>
            </a:r>
            <a:endParaRPr sz="2500"/>
          </a:p>
          <a:p>
            <a:pPr marL="514350" lvl="0" indent="-495300" algn="l" rtl="0">
              <a:lnSpc>
                <a:spcPct val="115000"/>
              </a:lnSpc>
              <a:spcBef>
                <a:spcPts val="700"/>
              </a:spcBef>
              <a:spcAft>
                <a:spcPts val="0"/>
              </a:spcAft>
              <a:buSzPts val="1380"/>
              <a:buAutoNum type="arabicPeriod"/>
            </a:pPr>
            <a:r>
              <a:rPr lang="en-US" sz="2500"/>
              <a:t>Dominate</a:t>
            </a:r>
            <a:endParaRPr sz="2500"/>
          </a:p>
          <a:p>
            <a:pPr marL="514350" lvl="0" indent="-495300" algn="l" rtl="0">
              <a:lnSpc>
                <a:spcPct val="115000"/>
              </a:lnSpc>
              <a:spcBef>
                <a:spcPts val="700"/>
              </a:spcBef>
              <a:spcAft>
                <a:spcPts val="0"/>
              </a:spcAft>
              <a:buSzPts val="1380"/>
              <a:buAutoNum type="arabicPeriod"/>
            </a:pPr>
            <a:r>
              <a:rPr lang="en-US" sz="2500"/>
              <a:t>Threaten</a:t>
            </a:r>
            <a:endParaRPr sz="2500"/>
          </a:p>
          <a:p>
            <a:pPr marL="514350" lvl="0" indent="-514350" algn="l" rtl="0">
              <a:lnSpc>
                <a:spcPct val="115000"/>
              </a:lnSpc>
              <a:spcBef>
                <a:spcPts val="700"/>
              </a:spcBef>
              <a:spcAft>
                <a:spcPts val="0"/>
              </a:spcAft>
              <a:buSzPts val="1680"/>
              <a:buNone/>
            </a:pPr>
            <a:r>
              <a:rPr lang="en-US" sz="2500"/>
              <a:t>Oppressive people enslave others- </a:t>
            </a:r>
            <a:r>
              <a:rPr lang="en-US" sz="2500">
                <a:solidFill>
                  <a:schemeClr val="accent1"/>
                </a:solidFill>
              </a:rPr>
              <a:t>Enslavement </a:t>
            </a:r>
            <a:endParaRPr sz="2500"/>
          </a:p>
          <a:p>
            <a:pPr marL="514350" lvl="0" indent="-514350" algn="l" rtl="0">
              <a:lnSpc>
                <a:spcPct val="115000"/>
              </a:lnSpc>
              <a:spcBef>
                <a:spcPts val="700"/>
              </a:spcBef>
              <a:spcAft>
                <a:spcPts val="1200"/>
              </a:spcAft>
              <a:buSzPts val="1680"/>
              <a:buNone/>
            </a:pPr>
            <a:r>
              <a:rPr lang="en-US" sz="2500">
                <a:solidFill>
                  <a:schemeClr val="accent1"/>
                </a:solidFill>
              </a:rPr>
              <a:t>     is the anti-love</a:t>
            </a:r>
            <a:endParaRPr sz="2500"/>
          </a:p>
        </p:txBody>
      </p:sp>
      <p:sp>
        <p:nvSpPr>
          <p:cNvPr id="177" name="Google Shape;177;p19"/>
          <p:cNvSpPr txBox="1">
            <a:spLocks noGrp="1"/>
          </p:cNvSpPr>
          <p:nvPr>
            <p:ph type="title"/>
          </p:nvPr>
        </p:nvSpPr>
        <p:spPr>
          <a:xfrm>
            <a:off x="533400" y="273050"/>
            <a:ext cx="8153400" cy="870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46666"/>
              <a:buFont typeface="Twentieth Century"/>
              <a:buNone/>
            </a:pPr>
            <a:r>
              <a:rPr lang="en-US" b="1"/>
              <a:t> </a:t>
            </a:r>
            <a:br>
              <a:rPr lang="en-US" b="1"/>
            </a:br>
            <a:r>
              <a:rPr lang="en-US" sz="3777" b="1"/>
              <a:t>We are looking for a pattern</a:t>
            </a:r>
            <a:br>
              <a:rPr lang="en-US"/>
            </a:br>
            <a:endParaRPr/>
          </a:p>
        </p:txBody>
      </p:sp>
      <p:sp>
        <p:nvSpPr>
          <p:cNvPr id="178" name="Google Shape;178;p19"/>
          <p:cNvSpPr txBox="1"/>
          <p:nvPr/>
        </p:nvSpPr>
        <p:spPr>
          <a:xfrm>
            <a:off x="5257800" y="2590800"/>
            <a:ext cx="3886200" cy="4267200"/>
          </a:xfrm>
          <a:prstGeom prst="rect">
            <a:avLst/>
          </a:prstGeom>
          <a:noFill/>
          <a:ln>
            <a:noFill/>
          </a:ln>
        </p:spPr>
        <p:txBody>
          <a:bodyPr spcFirstLastPara="1" wrap="square" lIns="91425" tIns="45700" rIns="91425" bIns="45700" anchor="t" anchorCtr="0">
            <a:normAutofit/>
          </a:bodyPr>
          <a:lstStyle/>
          <a:p>
            <a:pPr marL="514350" marR="0" lvl="0" indent="-514350" algn="l" rtl="0">
              <a:lnSpc>
                <a:spcPct val="100000"/>
              </a:lnSpc>
              <a:spcBef>
                <a:spcPts val="700"/>
              </a:spcBef>
              <a:spcAft>
                <a:spcPts val="0"/>
              </a:spcAft>
              <a:buClr>
                <a:schemeClr val="accent2"/>
              </a:buClr>
              <a:buSzPts val="1680"/>
              <a:buFont typeface="Noto Sans"/>
              <a:buAutoNum type="arabicPeriod"/>
            </a:pPr>
            <a:r>
              <a:rPr lang="en-US" sz="2800" b="0" i="0" u="none" strike="noStrike" cap="none">
                <a:solidFill>
                  <a:schemeClr val="dk2"/>
                </a:solidFill>
                <a:latin typeface="Twentieth Century"/>
                <a:ea typeface="Twentieth Century"/>
                <a:cs typeface="Twentieth Century"/>
                <a:sym typeface="Twentieth Century"/>
              </a:rPr>
              <a:t>Blind</a:t>
            </a:r>
            <a:endParaRPr sz="2800" b="0" i="0" u="none" strike="noStrike" cap="none">
              <a:solidFill>
                <a:schemeClr val="dk2"/>
              </a:solidFill>
              <a:latin typeface="Twentieth Century"/>
              <a:ea typeface="Twentieth Century"/>
              <a:cs typeface="Twentieth Century"/>
              <a:sym typeface="Twentieth Century"/>
            </a:endParaRPr>
          </a:p>
          <a:p>
            <a:pPr marL="514350" marR="0" lvl="0" indent="-514350" algn="l" rtl="0">
              <a:lnSpc>
                <a:spcPct val="100000"/>
              </a:lnSpc>
              <a:spcBef>
                <a:spcPts val="700"/>
              </a:spcBef>
              <a:spcAft>
                <a:spcPts val="0"/>
              </a:spcAft>
              <a:buClr>
                <a:schemeClr val="accent2"/>
              </a:buClr>
              <a:buSzPts val="1680"/>
              <a:buFont typeface="Noto Sans"/>
              <a:buAutoNum type="arabicPeriod"/>
            </a:pPr>
            <a:r>
              <a:rPr lang="en-US" sz="2800" b="0" i="0" u="none" strike="noStrike" cap="none">
                <a:solidFill>
                  <a:schemeClr val="dk2"/>
                </a:solidFill>
                <a:latin typeface="Twentieth Century"/>
                <a:ea typeface="Twentieth Century"/>
                <a:cs typeface="Twentieth Century"/>
                <a:sym typeface="Twentieth Century"/>
              </a:rPr>
              <a:t>Lack Remorse</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700"/>
              </a:spcBef>
              <a:spcAft>
                <a:spcPts val="0"/>
              </a:spcAft>
              <a:buClr>
                <a:schemeClr val="accent2"/>
              </a:buClr>
              <a:buSzPts val="1680"/>
              <a:buFont typeface="Noto Sans"/>
              <a:buAutoNum type="arabicPeriod"/>
            </a:pPr>
            <a:r>
              <a:rPr lang="en-US" sz="2800" b="0" i="0" u="none" strike="noStrike" cap="none">
                <a:solidFill>
                  <a:schemeClr val="dk2"/>
                </a:solidFill>
                <a:latin typeface="Twentieth Century"/>
                <a:ea typeface="Twentieth Century"/>
                <a:cs typeface="Twentieth Century"/>
                <a:sym typeface="Twentieth Century"/>
              </a:rPr>
              <a:t>Blame-shift</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700"/>
              </a:spcBef>
              <a:spcAft>
                <a:spcPts val="0"/>
              </a:spcAft>
              <a:buClr>
                <a:srgbClr val="000000"/>
              </a:buClr>
              <a:buSzPts val="2800"/>
              <a:buFont typeface="Arial"/>
              <a:buNone/>
            </a:pPr>
            <a:r>
              <a:rPr lang="en-US" sz="2800" b="0" i="0" u="none" strike="noStrike" cap="none">
                <a:solidFill>
                  <a:schemeClr val="dk2"/>
                </a:solidFill>
                <a:latin typeface="Twentieth Century"/>
                <a:ea typeface="Twentieth Century"/>
                <a:cs typeface="Twentieth Century"/>
                <a:sym typeface="Twentieth Century"/>
              </a:rPr>
              <a:t>Oppressive people are self justifying</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700"/>
              </a:spcBef>
              <a:spcAft>
                <a:spcPts val="0"/>
              </a:spcAft>
              <a:buClr>
                <a:srgbClr val="000000"/>
              </a:buClr>
              <a:buSzPts val="2800"/>
              <a:buFont typeface="Arial"/>
              <a:buNone/>
            </a:pPr>
            <a:r>
              <a:rPr lang="en-US" sz="2800" b="0" i="0" u="none" strike="noStrike" cap="none">
                <a:solidFill>
                  <a:schemeClr val="dk2"/>
                </a:solidFill>
                <a:latin typeface="Twentieth Century"/>
                <a:ea typeface="Twentieth Century"/>
                <a:cs typeface="Twentieth Century"/>
                <a:sym typeface="Twentieth Century"/>
              </a:rPr>
              <a:t>   </a:t>
            </a:r>
            <a:r>
              <a:rPr lang="en-US" sz="2800" b="0" i="0" u="none" strike="noStrike" cap="none">
                <a:solidFill>
                  <a:schemeClr val="accent1"/>
                </a:solidFill>
                <a:latin typeface="Twentieth Century"/>
                <a:ea typeface="Twentieth Century"/>
                <a:cs typeface="Twentieth Century"/>
                <a:sym typeface="Twentieth Century"/>
              </a:rPr>
              <a:t>Self-righteousness</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700"/>
              </a:spcBef>
              <a:spcAft>
                <a:spcPts val="0"/>
              </a:spcAft>
              <a:buClr>
                <a:srgbClr val="000000"/>
              </a:buClr>
              <a:buSzPts val="2800"/>
              <a:buFont typeface="Arial"/>
              <a:buNone/>
            </a:pPr>
            <a:r>
              <a:rPr lang="en-US" sz="2800" b="0" i="0" u="none" strike="noStrike" cap="none">
                <a:solidFill>
                  <a:schemeClr val="accent1"/>
                </a:solidFill>
                <a:latin typeface="Twentieth Century"/>
                <a:ea typeface="Twentieth Century"/>
                <a:cs typeface="Twentieth Century"/>
                <a:sym typeface="Twentieth Century"/>
              </a:rPr>
              <a:t> “I have no need of Jesus”   </a:t>
            </a:r>
            <a:endParaRPr sz="2800" b="0" i="0" u="none" strike="noStrike" cap="none">
              <a:solidFill>
                <a:schemeClr val="accent1"/>
              </a:solidFill>
              <a:latin typeface="Twentieth Century"/>
              <a:ea typeface="Twentieth Century"/>
              <a:cs typeface="Twentieth Century"/>
              <a:sym typeface="Twentieth Century"/>
            </a:endParaRPr>
          </a:p>
        </p:txBody>
      </p:sp>
      <p:sp>
        <p:nvSpPr>
          <p:cNvPr id="179" name="Google Shape;179;p19"/>
          <p:cNvSpPr txBox="1">
            <a:spLocks noGrp="1"/>
          </p:cNvSpPr>
          <p:nvPr>
            <p:ph type="body" idx="2"/>
          </p:nvPr>
        </p:nvSpPr>
        <p:spPr>
          <a:xfrm>
            <a:off x="4752900" y="2392800"/>
            <a:ext cx="3886200" cy="3581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700"/>
              </a:spcBef>
              <a:spcAft>
                <a:spcPts val="1200"/>
              </a:spcAft>
              <a:buSzPts val="1080"/>
              <a:buNone/>
            </a:pPr>
            <a:r>
              <a:rPr lang="en-US" sz="2500"/>
              <a:t> </a:t>
            </a:r>
            <a:endParaRPr/>
          </a:p>
        </p:txBody>
      </p:sp>
      <p:sp>
        <p:nvSpPr>
          <p:cNvPr id="180" name="Google Shape;180;p19"/>
          <p:cNvSpPr txBox="1">
            <a:spLocks noGrp="1"/>
          </p:cNvSpPr>
          <p:nvPr>
            <p:ph type="body" idx="3"/>
          </p:nvPr>
        </p:nvSpPr>
        <p:spPr>
          <a:xfrm>
            <a:off x="609600" y="1752600"/>
            <a:ext cx="3886200" cy="64020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rgbClr val="000000"/>
              </a:buClr>
              <a:buSzPts val="1680"/>
              <a:buFont typeface="Arial"/>
              <a:buNone/>
            </a:pPr>
            <a:r>
              <a:rPr lang="en-US" sz="2500" b="0">
                <a:solidFill>
                  <a:schemeClr val="lt1"/>
                </a:solidFill>
              </a:rPr>
              <a:t>Relate to Others</a:t>
            </a:r>
            <a:endParaRPr>
              <a:solidFill>
                <a:schemeClr val="lt1"/>
              </a:solidFill>
            </a:endParaRPr>
          </a:p>
        </p:txBody>
      </p:sp>
      <p:sp>
        <p:nvSpPr>
          <p:cNvPr id="181" name="Google Shape;181;p19"/>
          <p:cNvSpPr txBox="1">
            <a:spLocks noGrp="1"/>
          </p:cNvSpPr>
          <p:nvPr>
            <p:ph type="body" idx="4"/>
          </p:nvPr>
        </p:nvSpPr>
        <p:spPr>
          <a:xfrm>
            <a:off x="4800600" y="1752600"/>
            <a:ext cx="3886200" cy="640200"/>
          </a:xfrm>
          <a:prstGeom prst="rect">
            <a:avLst/>
          </a:prstGeom>
          <a:solidFill>
            <a:schemeClr val="accent4"/>
          </a:solidFill>
          <a:ln>
            <a:noFill/>
          </a:ln>
        </p:spPr>
        <p:txBody>
          <a:bodyPr spcFirstLastPara="1" wrap="square" lIns="91425" tIns="45700" rIns="91425" bIns="45700" anchor="ctr" anchorCtr="0">
            <a:normAutofit fontScale="85000" lnSpcReduction="20000"/>
          </a:bodyPr>
          <a:lstStyle/>
          <a:p>
            <a:pPr marL="0" lvl="0" indent="0" algn="l" rtl="0">
              <a:lnSpc>
                <a:spcPct val="115000"/>
              </a:lnSpc>
              <a:spcBef>
                <a:spcPts val="700"/>
              </a:spcBef>
              <a:spcAft>
                <a:spcPts val="1200"/>
              </a:spcAft>
              <a:buSzPts val="1200"/>
              <a:buNone/>
            </a:pPr>
            <a:r>
              <a:rPr lang="en-US" sz="2500" b="0"/>
              <a:t>Self Deceptions</a:t>
            </a:r>
            <a:endParaRPr sz="25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xfrm>
            <a:off x="311700" y="546667"/>
            <a:ext cx="8520600" cy="810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Twentieth Century"/>
              <a:buNone/>
            </a:pPr>
            <a:r>
              <a:rPr lang="en-US" b="1"/>
              <a:t>Oppressive People Insist That</a:t>
            </a:r>
            <a:endParaRPr b="1"/>
          </a:p>
        </p:txBody>
      </p:sp>
      <p:sp>
        <p:nvSpPr>
          <p:cNvPr id="187" name="Google Shape;187;p12"/>
          <p:cNvSpPr txBox="1">
            <a:spLocks noGrp="1"/>
          </p:cNvSpPr>
          <p:nvPr>
            <p:ph type="body" idx="1"/>
          </p:nvPr>
        </p:nvSpPr>
        <p:spPr>
          <a:xfrm>
            <a:off x="311700" y="1639833"/>
            <a:ext cx="8520600" cy="4452000"/>
          </a:xfrm>
          <a:prstGeom prst="rect">
            <a:avLst/>
          </a:prstGeom>
          <a:noFill/>
          <a:ln>
            <a:noFill/>
          </a:ln>
        </p:spPr>
        <p:txBody>
          <a:bodyPr spcFirstLastPara="1" wrap="square" lIns="91425" tIns="45700" rIns="91425" bIns="45700" anchor="t" anchorCtr="0">
            <a:normAutofit/>
          </a:bodyPr>
          <a:lstStyle/>
          <a:p>
            <a:pPr marL="320040" lvl="0" indent="-320040" algn="l" rtl="0">
              <a:lnSpc>
                <a:spcPct val="115000"/>
              </a:lnSpc>
              <a:spcBef>
                <a:spcPts val="0"/>
              </a:spcBef>
              <a:spcAft>
                <a:spcPts val="0"/>
              </a:spcAft>
              <a:buSzPts val="360"/>
              <a:buNone/>
            </a:pPr>
            <a:endParaRPr sz="600"/>
          </a:p>
          <a:p>
            <a:pPr marL="320040" lvl="0" indent="-320040" algn="l" rtl="0">
              <a:lnSpc>
                <a:spcPct val="115000"/>
              </a:lnSpc>
              <a:spcBef>
                <a:spcPts val="700"/>
              </a:spcBef>
              <a:spcAft>
                <a:spcPts val="0"/>
              </a:spcAft>
              <a:buSzPts val="1740"/>
              <a:buNone/>
            </a:pPr>
            <a:r>
              <a:rPr lang="en-US"/>
              <a:t>1. It is only </a:t>
            </a:r>
            <a:r>
              <a:rPr lang="en-US" u="sng"/>
              <a:t>their rules </a:t>
            </a:r>
            <a:endParaRPr/>
          </a:p>
          <a:p>
            <a:pPr marL="320040" lvl="0" indent="-320040" algn="l" rtl="0">
              <a:lnSpc>
                <a:spcPct val="115000"/>
              </a:lnSpc>
              <a:spcBef>
                <a:spcPts val="700"/>
              </a:spcBef>
              <a:spcAft>
                <a:spcPts val="0"/>
              </a:spcAft>
              <a:buSzPts val="1740"/>
              <a:buNone/>
            </a:pPr>
            <a:r>
              <a:rPr lang="en-US"/>
              <a:t>		that need to be followed.</a:t>
            </a:r>
            <a:endParaRPr/>
          </a:p>
          <a:p>
            <a:pPr marL="320040" lvl="0" indent="-320040" algn="l" rtl="0">
              <a:lnSpc>
                <a:spcPct val="115000"/>
              </a:lnSpc>
              <a:spcBef>
                <a:spcPts val="700"/>
              </a:spcBef>
              <a:spcAft>
                <a:spcPts val="0"/>
              </a:spcAft>
              <a:buSzPts val="1740"/>
              <a:buNone/>
            </a:pPr>
            <a:r>
              <a:rPr lang="en-US"/>
              <a:t>2. It is only </a:t>
            </a:r>
            <a:r>
              <a:rPr lang="en-US" u="sng"/>
              <a:t>their words </a:t>
            </a:r>
            <a:endParaRPr/>
          </a:p>
          <a:p>
            <a:pPr marL="320040" lvl="0" indent="-320040" algn="l" rtl="0">
              <a:lnSpc>
                <a:spcPct val="115000"/>
              </a:lnSpc>
              <a:spcBef>
                <a:spcPts val="700"/>
              </a:spcBef>
              <a:spcAft>
                <a:spcPts val="0"/>
              </a:spcAft>
              <a:buSzPts val="1740"/>
              <a:buNone/>
            </a:pPr>
            <a:r>
              <a:rPr lang="en-US"/>
              <a:t>		that need to be heard &amp; obeyed. </a:t>
            </a:r>
            <a:endParaRPr/>
          </a:p>
          <a:p>
            <a:pPr marL="320040" lvl="0" indent="-320040" algn="l" rtl="0">
              <a:lnSpc>
                <a:spcPct val="115000"/>
              </a:lnSpc>
              <a:spcBef>
                <a:spcPts val="700"/>
              </a:spcBef>
              <a:spcAft>
                <a:spcPts val="0"/>
              </a:spcAft>
              <a:buSzPts val="1740"/>
              <a:buNone/>
            </a:pPr>
            <a:r>
              <a:rPr lang="en-US"/>
              <a:t>3. It is only </a:t>
            </a:r>
            <a:r>
              <a:rPr lang="en-US" u="sng"/>
              <a:t>their emotions </a:t>
            </a:r>
            <a:endParaRPr/>
          </a:p>
          <a:p>
            <a:pPr marL="320040" lvl="0" indent="-320040" algn="l" rtl="0">
              <a:lnSpc>
                <a:spcPct val="115000"/>
              </a:lnSpc>
              <a:spcBef>
                <a:spcPts val="700"/>
              </a:spcBef>
              <a:spcAft>
                <a:spcPts val="0"/>
              </a:spcAft>
              <a:buSzPts val="1740"/>
              <a:buNone/>
            </a:pPr>
            <a:r>
              <a:rPr lang="en-US"/>
              <a:t>		that are under consideration in relationships.</a:t>
            </a:r>
            <a:endParaRPr/>
          </a:p>
          <a:p>
            <a:pPr marL="320040" lvl="0" indent="-320040" algn="l" rtl="0">
              <a:lnSpc>
                <a:spcPct val="115000"/>
              </a:lnSpc>
              <a:spcBef>
                <a:spcPts val="700"/>
              </a:spcBef>
              <a:spcAft>
                <a:spcPts val="0"/>
              </a:spcAft>
              <a:buSzPts val="1740"/>
              <a:buNone/>
            </a:pPr>
            <a:r>
              <a:rPr lang="en-US"/>
              <a:t>4.It is only </a:t>
            </a:r>
            <a:r>
              <a:rPr lang="en-US" u="sng"/>
              <a:t>their physical and sexual needs</a:t>
            </a:r>
            <a:endParaRPr/>
          </a:p>
          <a:p>
            <a:pPr marL="320040" lvl="0" indent="-320040" algn="l" rtl="0">
              <a:lnSpc>
                <a:spcPct val="115000"/>
              </a:lnSpc>
              <a:spcBef>
                <a:spcPts val="700"/>
              </a:spcBef>
              <a:spcAft>
                <a:spcPts val="0"/>
              </a:spcAft>
              <a:buSzPts val="1740"/>
              <a:buNone/>
            </a:pPr>
            <a:r>
              <a:rPr lang="en-US"/>
              <a:t>		that need to be considered and fulfilled.</a:t>
            </a:r>
            <a:endParaRPr/>
          </a:p>
          <a:p>
            <a:pPr marL="320040" lvl="0" indent="-320040" algn="l" rtl="0">
              <a:lnSpc>
                <a:spcPct val="115000"/>
              </a:lnSpc>
              <a:spcBef>
                <a:spcPts val="700"/>
              </a:spcBef>
              <a:spcAft>
                <a:spcPts val="0"/>
              </a:spcAft>
              <a:buSzPts val="1920"/>
              <a:buNone/>
            </a:pPr>
            <a:r>
              <a:rPr lang="en-US" sz="3200" b="1"/>
              <a:t>They demand to be worshiped</a:t>
            </a:r>
            <a:endParaRPr/>
          </a:p>
          <a:p>
            <a:pPr marL="320040" lvl="0" indent="-217855" algn="l" rtl="0">
              <a:lnSpc>
                <a:spcPct val="115000"/>
              </a:lnSpc>
              <a:spcBef>
                <a:spcPts val="700"/>
              </a:spcBef>
              <a:spcAft>
                <a:spcPts val="1200"/>
              </a:spcAft>
              <a:buSzPts val="1740"/>
              <a:buNone/>
            </a:pPr>
            <a:endParaRPr/>
          </a:p>
        </p:txBody>
      </p:sp>
      <p:pic>
        <p:nvPicPr>
          <p:cNvPr id="188" name="Google Shape;188;p12" descr="oh come adore me.jfif"/>
          <p:cNvPicPr preferRelativeResize="0"/>
          <p:nvPr/>
        </p:nvPicPr>
        <p:blipFill rotWithShape="1">
          <a:blip r:embed="rId3">
            <a:alphaModFix/>
          </a:blip>
          <a:srcRect/>
          <a:stretch/>
        </p:blipFill>
        <p:spPr>
          <a:xfrm>
            <a:off x="6403075" y="1690860"/>
            <a:ext cx="2438400" cy="2786743"/>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2639</Words>
  <Application>Microsoft Macintosh PowerPoint</Application>
  <PresentationFormat>On-screen Show (4:3)</PresentationFormat>
  <Paragraphs>341</Paragraphs>
  <Slides>34</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Calibri</vt:lpstr>
      <vt:lpstr>Wingdings</vt:lpstr>
      <vt:lpstr>Roboto</vt:lpstr>
      <vt:lpstr>Courier New</vt:lpstr>
      <vt:lpstr>Verdana</vt:lpstr>
      <vt:lpstr>Twentieth Century</vt:lpstr>
      <vt:lpstr>Arial</vt:lpstr>
      <vt:lpstr>Noto Sans</vt:lpstr>
      <vt:lpstr>Gill Sans</vt:lpstr>
      <vt:lpstr>Geometric</vt:lpstr>
      <vt:lpstr>Is It Abuse? </vt:lpstr>
      <vt:lpstr>Marriage, a picture of Christ and his Church</vt:lpstr>
      <vt:lpstr>We were Created to Worship God and Love Others</vt:lpstr>
      <vt:lpstr> Descent of a Desire   I desire    I want     I need      I demand                                 I Will Wound &amp; Punish</vt:lpstr>
      <vt:lpstr>Prevalence- Abuse rates are the same in the church</vt:lpstr>
      <vt:lpstr>Definition of Oppression</vt:lpstr>
      <vt:lpstr>All Marriages are Comprised of 2 Sinners</vt:lpstr>
      <vt:lpstr>  We are looking for a pattern </vt:lpstr>
      <vt:lpstr>Oppressive People Insist That</vt:lpstr>
      <vt:lpstr>Enforced Worship</vt:lpstr>
      <vt:lpstr>We all have punishing behaviors.</vt:lpstr>
      <vt:lpstr> </vt:lpstr>
      <vt:lpstr>Spectrum of Abuse</vt:lpstr>
      <vt:lpstr>PowerPoint Presentation</vt:lpstr>
      <vt:lpstr>PowerPoint Presentation</vt:lpstr>
      <vt:lpstr>PowerPoint Presentation</vt:lpstr>
      <vt:lpstr>PowerPoint Presentation</vt:lpstr>
      <vt:lpstr>  </vt:lpstr>
      <vt:lpstr>The Oppressed Experience</vt:lpstr>
      <vt:lpstr>Physical Violence</vt:lpstr>
      <vt:lpstr>PowerPoint Presentation</vt:lpstr>
      <vt:lpstr>Emotional Abuse (mental, verbal or psychological)</vt:lpstr>
      <vt:lpstr>PowerPoint Presentation</vt:lpstr>
      <vt:lpstr>PowerPoint Presentation</vt:lpstr>
      <vt:lpstr>Sexual Abuse Entitlement in the Bedroom</vt:lpstr>
      <vt:lpstr>Financially abusive behavior</vt:lpstr>
      <vt:lpstr>Discovering Abuse</vt:lpstr>
      <vt:lpstr>HOW WE MIGHT CONTRIBUTE TO MISSING IT.</vt:lpstr>
      <vt:lpstr>Where should the focus be?</vt:lpstr>
      <vt:lpstr>God sees you</vt:lpstr>
      <vt:lpstr> God cares about your safety. </vt:lpstr>
      <vt:lpstr>Remember who God says you are.</vt:lpstr>
      <vt:lpstr>Remember who Jesus is.</vt:lpstr>
      <vt:lpstr>Footnotes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Abuse? </dc:title>
  <dc:creator>Darby Strickland</dc:creator>
  <cp:lastModifiedBy>Microsoft Office User</cp:lastModifiedBy>
  <cp:revision>2</cp:revision>
  <dcterms:created xsi:type="dcterms:W3CDTF">2014-10-27T00:33:44Z</dcterms:created>
  <dcterms:modified xsi:type="dcterms:W3CDTF">2023-03-23T20:07:17Z</dcterms:modified>
</cp:coreProperties>
</file>