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4" r:id="rId1"/>
  </p:sldMasterIdLst>
  <p:notesMasterIdLst>
    <p:notesMasterId r:id="rId42"/>
  </p:notesMasterIdLst>
  <p:handoutMasterIdLst>
    <p:handoutMasterId r:id="rId43"/>
  </p:handoutMasterIdLst>
  <p:sldIdLst>
    <p:sldId id="256" r:id="rId2"/>
    <p:sldId id="368" r:id="rId3"/>
    <p:sldId id="375" r:id="rId4"/>
    <p:sldId id="371" r:id="rId5"/>
    <p:sldId id="260" r:id="rId6"/>
    <p:sldId id="351" r:id="rId7"/>
    <p:sldId id="376" r:id="rId8"/>
    <p:sldId id="308" r:id="rId9"/>
    <p:sldId id="322" r:id="rId10"/>
    <p:sldId id="372" r:id="rId11"/>
    <p:sldId id="257" r:id="rId12"/>
    <p:sldId id="336" r:id="rId13"/>
    <p:sldId id="337" r:id="rId14"/>
    <p:sldId id="338" r:id="rId15"/>
    <p:sldId id="340" r:id="rId16"/>
    <p:sldId id="343" r:id="rId17"/>
    <p:sldId id="344" r:id="rId18"/>
    <p:sldId id="345" r:id="rId19"/>
    <p:sldId id="347" r:id="rId20"/>
    <p:sldId id="388" r:id="rId21"/>
    <p:sldId id="283" r:id="rId22"/>
    <p:sldId id="349" r:id="rId23"/>
    <p:sldId id="357" r:id="rId24"/>
    <p:sldId id="262" r:id="rId25"/>
    <p:sldId id="264" r:id="rId26"/>
    <p:sldId id="263" r:id="rId27"/>
    <p:sldId id="265" r:id="rId28"/>
    <p:sldId id="266" r:id="rId29"/>
    <p:sldId id="267" r:id="rId30"/>
    <p:sldId id="268" r:id="rId31"/>
    <p:sldId id="269" r:id="rId32"/>
    <p:sldId id="379" r:id="rId33"/>
    <p:sldId id="295" r:id="rId34"/>
    <p:sldId id="387" r:id="rId35"/>
    <p:sldId id="293" r:id="rId36"/>
    <p:sldId id="290" r:id="rId37"/>
    <p:sldId id="386" r:id="rId38"/>
    <p:sldId id="350" r:id="rId39"/>
    <p:sldId id="339" r:id="rId40"/>
    <p:sldId id="354" r:id="rId41"/>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00C"/>
    <a:srgbClr val="FFD663"/>
    <a:srgbClr val="FFFF66"/>
    <a:srgbClr val="F3F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7" d="100"/>
          <a:sy n="127" d="100"/>
        </p:scale>
        <p:origin x="1240" y="176"/>
      </p:cViewPr>
      <p:guideLst/>
    </p:cSldViewPr>
  </p:slideViewPr>
  <p:notesTextViewPr>
    <p:cViewPr>
      <p:scale>
        <a:sx n="1" d="1"/>
        <a:sy n="1" d="1"/>
      </p:scale>
      <p:origin x="0" y="0"/>
    </p:cViewPr>
  </p:notesTextViewPr>
  <p:notesViewPr>
    <p:cSldViewPr snapToGrid="0">
      <p:cViewPr varScale="1">
        <p:scale>
          <a:sx n="83" d="100"/>
          <a:sy n="83" d="100"/>
        </p:scale>
        <p:origin x="29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6589D4-D706-4558-BD93-C0B74A2BF0D0}"/>
              </a:ext>
            </a:extLst>
          </p:cNvPr>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r>
              <a:rPr lang="en-US" dirty="0"/>
              <a:t>Darby Strickland, CCEF</a:t>
            </a:r>
          </a:p>
        </p:txBody>
      </p:sp>
      <p:sp>
        <p:nvSpPr>
          <p:cNvPr id="3" name="Date Placeholder 2">
            <a:extLst>
              <a:ext uri="{FF2B5EF4-FFF2-40B4-BE49-F238E27FC236}">
                <a16:creationId xmlns:a16="http://schemas.microsoft.com/office/drawing/2014/main" id="{9EF84ABE-B305-4A14-B2B7-543F93509782}"/>
              </a:ext>
            </a:extLst>
          </p:cNvPr>
          <p:cNvSpPr>
            <a:spLocks noGrp="1"/>
          </p:cNvSpPr>
          <p:nvPr>
            <p:ph type="dt" sz="quarter" idx="1"/>
          </p:nvPr>
        </p:nvSpPr>
        <p:spPr>
          <a:xfrm>
            <a:off x="4008100" y="1"/>
            <a:ext cx="3067374" cy="470072"/>
          </a:xfrm>
          <a:prstGeom prst="rect">
            <a:avLst/>
          </a:prstGeom>
        </p:spPr>
        <p:txBody>
          <a:bodyPr vert="horz" lIns="92181" tIns="46090" rIns="92181" bIns="46090" rtlCol="0"/>
          <a:lstStyle>
            <a:lvl1pPr algn="r">
              <a:defRPr sz="1200"/>
            </a:lvl1pPr>
          </a:lstStyle>
          <a:p>
            <a:fld id="{A993C736-CB0C-44A1-BD1F-8731C286F890}" type="datetimeFigureOut">
              <a:rPr lang="en-US" smtClean="0"/>
              <a:t>3/23/23</a:t>
            </a:fld>
            <a:endParaRPr lang="en-US"/>
          </a:p>
        </p:txBody>
      </p:sp>
      <p:sp>
        <p:nvSpPr>
          <p:cNvPr id="4" name="Footer Placeholder 3">
            <a:extLst>
              <a:ext uri="{FF2B5EF4-FFF2-40B4-BE49-F238E27FC236}">
                <a16:creationId xmlns:a16="http://schemas.microsoft.com/office/drawing/2014/main" id="{388D86F9-CCFC-40CC-A889-9C535D0F3D1D}"/>
              </a:ext>
            </a:extLst>
          </p:cNvPr>
          <p:cNvSpPr>
            <a:spLocks noGrp="1"/>
          </p:cNvSpPr>
          <p:nvPr>
            <p:ph type="ftr" sz="quarter" idx="2"/>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649BDF-7A4F-4EB4-A3FF-DBBC44AB223D}"/>
              </a:ext>
            </a:extLst>
          </p:cNvPr>
          <p:cNvSpPr>
            <a:spLocks noGrp="1"/>
          </p:cNvSpPr>
          <p:nvPr>
            <p:ph type="sldNum" sz="quarter" idx="3"/>
          </p:nvPr>
        </p:nvSpPr>
        <p:spPr>
          <a:xfrm>
            <a:off x="4008100" y="8893003"/>
            <a:ext cx="3067374" cy="470072"/>
          </a:xfrm>
          <a:prstGeom prst="rect">
            <a:avLst/>
          </a:prstGeom>
        </p:spPr>
        <p:txBody>
          <a:bodyPr vert="horz" lIns="92181" tIns="46090" rIns="92181" bIns="46090" rtlCol="0" anchor="b"/>
          <a:lstStyle>
            <a:lvl1pPr algn="r">
              <a:defRPr sz="1200"/>
            </a:lvl1pPr>
          </a:lstStyle>
          <a:p>
            <a:fld id="{88BA2916-8101-45F3-861A-954D109D1E50}" type="slidenum">
              <a:rPr lang="en-US" smtClean="0"/>
              <a:t>‹#›</a:t>
            </a:fld>
            <a:endParaRPr lang="en-US"/>
          </a:p>
        </p:txBody>
      </p:sp>
    </p:spTree>
    <p:extLst>
      <p:ext uri="{BB962C8B-B14F-4D97-AF65-F5344CB8AC3E}">
        <p14:creationId xmlns:p14="http://schemas.microsoft.com/office/powerpoint/2010/main" val="3726685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D9F7BB3F-6A6F-4D9D-AFD1-9DBA3845D91D}" type="datetimeFigureOut">
              <a:rPr lang="en-US" smtClean="0"/>
              <a:t>3/23/23</a:t>
            </a:fld>
            <a:endParaRPr lang="en-US"/>
          </a:p>
        </p:txBody>
      </p:sp>
      <p:sp>
        <p:nvSpPr>
          <p:cNvPr id="4" name="Slide Image Placeholder 3"/>
          <p:cNvSpPr>
            <a:spLocks noGrp="1" noRot="1" noChangeAspect="1"/>
          </p:cNvSpPr>
          <p:nvPr>
            <p:ph type="sldImg" idx="2"/>
          </p:nvPr>
        </p:nvSpPr>
        <p:spPr>
          <a:xfrm>
            <a:off x="1431925" y="1169988"/>
            <a:ext cx="4213225" cy="3159125"/>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1200"/>
            </a:lvl1pPr>
          </a:lstStyle>
          <a:p>
            <a:fld id="{7492C3C5-AD15-432E-9EBC-7A43D059C2A2}" type="slidenum">
              <a:rPr lang="en-US" smtClean="0"/>
              <a:t>‹#›</a:t>
            </a:fld>
            <a:endParaRPr lang="en-US"/>
          </a:p>
        </p:txBody>
      </p:sp>
    </p:spTree>
    <p:extLst>
      <p:ext uri="{BB962C8B-B14F-4D97-AF65-F5344CB8AC3E}">
        <p14:creationId xmlns:p14="http://schemas.microsoft.com/office/powerpoint/2010/main" val="359509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129" name="Google Shape;129;p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181" name="Google Shape;181;p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155" name="Google Shape;155;p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207" name="Google Shape;207;p1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233" name="Google Shape;233;p1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259" name="Google Shape;259;p1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285" name="Google Shape;285;p1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txBox="1">
            <a:spLocks noGrp="1"/>
          </p:cNvSpPr>
          <p:nvPr>
            <p:ph type="body" idx="1"/>
          </p:nvPr>
        </p:nvSpPr>
        <p:spPr>
          <a:xfrm>
            <a:off x="707708" y="4447461"/>
            <a:ext cx="5661660" cy="4213384"/>
          </a:xfrm>
          <a:prstGeom prst="rect">
            <a:avLst/>
          </a:prstGeom>
        </p:spPr>
        <p:txBody>
          <a:bodyPr spcFirstLastPara="1" wrap="square" lIns="93917" tIns="93917" rIns="93917" bIns="93917" anchor="t" anchorCtr="0">
            <a:noAutofit/>
          </a:bodyPr>
          <a:lstStyle/>
          <a:p>
            <a:endParaRPr/>
          </a:p>
        </p:txBody>
      </p:sp>
      <p:sp>
        <p:nvSpPr>
          <p:cNvPr id="311" name="Google Shape;311;p1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8842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9241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9286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4888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3911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747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741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1789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848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827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3/23/23</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65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3/23/23</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2485520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biblia.com/bible/esv/Job%2016.2" TargetMode="External"/><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3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ol-reform.com/data/"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85F3-49BE-49B4-98B2-FBA04D495416}"/>
              </a:ext>
            </a:extLst>
          </p:cNvPr>
          <p:cNvSpPr>
            <a:spLocks noGrp="1"/>
          </p:cNvSpPr>
          <p:nvPr>
            <p:ph type="ctrTitle"/>
          </p:nvPr>
        </p:nvSpPr>
        <p:spPr>
          <a:xfrm>
            <a:off x="368910" y="1812266"/>
            <a:ext cx="6502031" cy="2441448"/>
          </a:xfrm>
        </p:spPr>
        <p:txBody>
          <a:bodyPr>
            <a:normAutofit/>
          </a:bodyPr>
          <a:lstStyle/>
          <a:p>
            <a:r>
              <a:rPr lang="en-US" b="1" dirty="0"/>
              <a:t>How to Help</a:t>
            </a:r>
            <a:br>
              <a:rPr lang="en-US" b="1" dirty="0"/>
            </a:br>
            <a:r>
              <a:rPr lang="en-US" b="1" dirty="0"/>
              <a:t>Hearts Shaped By Trauma</a:t>
            </a:r>
            <a:endParaRPr lang="en-US" dirty="0"/>
          </a:p>
        </p:txBody>
      </p:sp>
      <p:sp>
        <p:nvSpPr>
          <p:cNvPr id="3" name="Subtitle 2">
            <a:extLst>
              <a:ext uri="{FF2B5EF4-FFF2-40B4-BE49-F238E27FC236}">
                <a16:creationId xmlns:a16="http://schemas.microsoft.com/office/drawing/2014/main" id="{FC7EF631-31F2-46D7-8F94-6D4610B0B01B}"/>
              </a:ext>
            </a:extLst>
          </p:cNvPr>
          <p:cNvSpPr>
            <a:spLocks noGrp="1"/>
          </p:cNvSpPr>
          <p:nvPr>
            <p:ph type="subTitle" idx="1"/>
          </p:nvPr>
        </p:nvSpPr>
        <p:spPr>
          <a:xfrm>
            <a:off x="452887" y="4359935"/>
            <a:ext cx="5858525" cy="685800"/>
          </a:xfrm>
        </p:spPr>
        <p:txBody>
          <a:bodyPr>
            <a:normAutofit fontScale="92500" lnSpcReduction="20000"/>
          </a:bodyPr>
          <a:lstStyle/>
          <a:p>
            <a:endParaRPr lang="en-US" b="1" dirty="0"/>
          </a:p>
          <a:p>
            <a:pPr algn="r"/>
            <a:r>
              <a:rPr lang="en-US" b="1" dirty="0"/>
              <a:t>Darby Strickland, CCEF</a:t>
            </a:r>
            <a:endParaRPr lang="en-US" dirty="0"/>
          </a:p>
        </p:txBody>
      </p:sp>
    </p:spTree>
    <p:extLst>
      <p:ext uri="{BB962C8B-B14F-4D97-AF65-F5344CB8AC3E}">
        <p14:creationId xmlns:p14="http://schemas.microsoft.com/office/powerpoint/2010/main" val="3401182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99D39-7854-4EB2-9F6E-D5C6799B5059}"/>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6508"/>
                    </a14:imgEffect>
                  </a14:imgLayer>
                </a14:imgProps>
              </a:ext>
            </a:extLst>
          </a:blip>
          <a:stretch>
            <a:fillRect/>
          </a:stretch>
        </p:blipFill>
        <p:spPr>
          <a:xfrm>
            <a:off x="-130628" y="-152400"/>
            <a:ext cx="9274628" cy="6968790"/>
          </a:xfrm>
          <a:prstGeom prst="rect">
            <a:avLst/>
          </a:prstGeom>
        </p:spPr>
      </p:pic>
    </p:spTree>
    <p:extLst>
      <p:ext uri="{BB962C8B-B14F-4D97-AF65-F5344CB8AC3E}">
        <p14:creationId xmlns:p14="http://schemas.microsoft.com/office/powerpoint/2010/main" val="341288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EFDF-5C72-48FD-B6D5-22B90819E5AE}"/>
              </a:ext>
            </a:extLst>
          </p:cNvPr>
          <p:cNvSpPr>
            <a:spLocks noGrp="1"/>
          </p:cNvSpPr>
          <p:nvPr>
            <p:ph type="title" idx="4294967295"/>
          </p:nvPr>
        </p:nvSpPr>
        <p:spPr>
          <a:xfrm>
            <a:off x="0" y="1714500"/>
            <a:ext cx="2127250" cy="1784350"/>
          </a:xfrm>
        </p:spPr>
        <p:txBody>
          <a:bodyPr/>
          <a:lstStyle/>
          <a:p>
            <a:r>
              <a:rPr lang="en-US" dirty="0"/>
              <a:t>Katie:</a:t>
            </a:r>
            <a:br>
              <a:rPr lang="en-US" dirty="0"/>
            </a:br>
            <a:endParaRPr lang="en-US" dirty="0"/>
          </a:p>
        </p:txBody>
      </p:sp>
      <p:pic>
        <p:nvPicPr>
          <p:cNvPr id="6" name="Content Placeholder 5">
            <a:extLst>
              <a:ext uri="{FF2B5EF4-FFF2-40B4-BE49-F238E27FC236}">
                <a16:creationId xmlns:a16="http://schemas.microsoft.com/office/drawing/2014/main" id="{D30EDD9F-6229-43C0-A96B-28ABFDF24634}"/>
              </a:ext>
            </a:extLst>
          </p:cNvPr>
          <p:cNvPicPr>
            <a:picLocks noGrp="1" noChangeAspect="1"/>
          </p:cNvPicPr>
          <p:nvPr>
            <p:ph idx="4294967295"/>
          </p:nvPr>
        </p:nvPicPr>
        <p:blipFill>
          <a:blip r:embed="rId2"/>
          <a:stretch>
            <a:fillRect/>
          </a:stretch>
        </p:blipFill>
        <p:spPr>
          <a:xfrm>
            <a:off x="-390293" y="-650840"/>
            <a:ext cx="10167938" cy="5232401"/>
          </a:xfrm>
          <a:ln>
            <a:solidFill>
              <a:schemeClr val="tx1"/>
            </a:solidFill>
          </a:ln>
        </p:spPr>
      </p:pic>
      <p:sp>
        <p:nvSpPr>
          <p:cNvPr id="8" name="TextBox 7">
            <a:extLst>
              <a:ext uri="{FF2B5EF4-FFF2-40B4-BE49-F238E27FC236}">
                <a16:creationId xmlns:a16="http://schemas.microsoft.com/office/drawing/2014/main" id="{36C21CA1-7C56-410E-B813-8A41D4A05E74}"/>
              </a:ext>
            </a:extLst>
          </p:cNvPr>
          <p:cNvSpPr txBox="1"/>
          <p:nvPr/>
        </p:nvSpPr>
        <p:spPr>
          <a:xfrm flipH="1">
            <a:off x="6192069" y="4252744"/>
            <a:ext cx="1808798" cy="300082"/>
          </a:xfrm>
          <a:prstGeom prst="rect">
            <a:avLst/>
          </a:prstGeom>
          <a:noFill/>
        </p:spPr>
        <p:txBody>
          <a:bodyPr wrap="square" rtlCol="0">
            <a:spAutoFit/>
          </a:bodyPr>
          <a:lstStyle/>
          <a:p>
            <a:r>
              <a:rPr lang="en-US" sz="1350" dirty="0">
                <a:solidFill>
                  <a:schemeClr val="bg1"/>
                </a:solidFill>
              </a:rPr>
              <a:t>Sharon </a:t>
            </a:r>
            <a:r>
              <a:rPr lang="en-US" sz="1350" dirty="0" err="1">
                <a:solidFill>
                  <a:schemeClr val="bg1"/>
                </a:solidFill>
              </a:rPr>
              <a:t>Barshinger</a:t>
            </a:r>
            <a:endParaRPr lang="en-US" sz="1350" dirty="0">
              <a:solidFill>
                <a:schemeClr val="bg1"/>
              </a:solidFill>
            </a:endParaRPr>
          </a:p>
        </p:txBody>
      </p:sp>
      <p:sp>
        <p:nvSpPr>
          <p:cNvPr id="3" name="TextBox 2">
            <a:extLst>
              <a:ext uri="{FF2B5EF4-FFF2-40B4-BE49-F238E27FC236}">
                <a16:creationId xmlns:a16="http://schemas.microsoft.com/office/drawing/2014/main" id="{122EAF88-8A94-4E07-A550-12DD5E554F19}"/>
              </a:ext>
            </a:extLst>
          </p:cNvPr>
          <p:cNvSpPr txBox="1"/>
          <p:nvPr/>
        </p:nvSpPr>
        <p:spPr>
          <a:xfrm>
            <a:off x="0" y="5391150"/>
            <a:ext cx="9144000" cy="707886"/>
          </a:xfrm>
          <a:prstGeom prst="rect">
            <a:avLst/>
          </a:prstGeom>
          <a:noFill/>
        </p:spPr>
        <p:txBody>
          <a:bodyPr wrap="square" rtlCol="0">
            <a:spAutoFit/>
          </a:bodyPr>
          <a:lstStyle/>
          <a:p>
            <a:pPr algn="ctr"/>
            <a:r>
              <a:rPr lang="en-US" sz="4000" dirty="0">
                <a:solidFill>
                  <a:schemeClr val="bg1"/>
                </a:solidFill>
              </a:rPr>
              <a:t>What do we see?</a:t>
            </a:r>
          </a:p>
        </p:txBody>
      </p:sp>
      <p:sp>
        <p:nvSpPr>
          <p:cNvPr id="9" name="Rectangle 8">
            <a:extLst>
              <a:ext uri="{FF2B5EF4-FFF2-40B4-BE49-F238E27FC236}">
                <a16:creationId xmlns:a16="http://schemas.microsoft.com/office/drawing/2014/main" id="{05F3E57E-7AC9-4DFD-A1EB-2E4C16F9AF97}"/>
              </a:ext>
            </a:extLst>
          </p:cNvPr>
          <p:cNvSpPr/>
          <p:nvPr/>
        </p:nvSpPr>
        <p:spPr>
          <a:xfrm>
            <a:off x="-620486" y="4147457"/>
            <a:ext cx="10243457" cy="2830286"/>
          </a:xfrm>
          <a:prstGeom prst="rect">
            <a:avLst/>
          </a:prstGeom>
          <a:solidFill>
            <a:srgbClr val="12100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t>What will people see?</a:t>
            </a:r>
          </a:p>
        </p:txBody>
      </p:sp>
    </p:spTree>
    <p:extLst>
      <p:ext uri="{BB962C8B-B14F-4D97-AF65-F5344CB8AC3E}">
        <p14:creationId xmlns:p14="http://schemas.microsoft.com/office/powerpoint/2010/main" val="70573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3FF865-5147-441E-89A0-9B7FD12A281B}"/>
              </a:ext>
            </a:extLst>
          </p:cNvPr>
          <p:cNvSpPr>
            <a:spLocks noGrp="1"/>
          </p:cNvSpPr>
          <p:nvPr>
            <p:ph type="title"/>
          </p:nvPr>
        </p:nvSpPr>
        <p:spPr/>
        <p:txBody>
          <a:bodyPr/>
          <a:lstStyle/>
          <a:p>
            <a:r>
              <a:rPr lang="en-US" dirty="0"/>
              <a:t>Who am I?</a:t>
            </a:r>
          </a:p>
        </p:txBody>
      </p:sp>
      <p:sp>
        <p:nvSpPr>
          <p:cNvPr id="6" name="Content Placeholder 5">
            <a:extLst>
              <a:ext uri="{FF2B5EF4-FFF2-40B4-BE49-F238E27FC236}">
                <a16:creationId xmlns:a16="http://schemas.microsoft.com/office/drawing/2014/main" id="{3D9EA38D-78C4-404B-A068-E06405271D74}"/>
              </a:ext>
            </a:extLst>
          </p:cNvPr>
          <p:cNvSpPr>
            <a:spLocks noGrp="1"/>
          </p:cNvSpPr>
          <p:nvPr>
            <p:ph sz="half" idx="1"/>
          </p:nvPr>
        </p:nvSpPr>
        <p:spPr>
          <a:xfrm>
            <a:off x="2693709" y="1508760"/>
            <a:ext cx="2813265" cy="3840480"/>
          </a:xfrm>
        </p:spPr>
        <p:txBody>
          <a:bodyPr>
            <a:normAutofit fontScale="85000" lnSpcReduction="10000"/>
          </a:bodyPr>
          <a:lstStyle/>
          <a:p>
            <a:r>
              <a:rPr lang="en-US" sz="2100" b="1" dirty="0"/>
              <a:t>Deserving of Abuse</a:t>
            </a:r>
          </a:p>
          <a:p>
            <a:endParaRPr lang="en-US" sz="2100" b="1" dirty="0"/>
          </a:p>
          <a:p>
            <a:r>
              <a:rPr lang="en-US" sz="2100" b="1" dirty="0"/>
              <a:t>Unworthy of Help</a:t>
            </a:r>
          </a:p>
          <a:p>
            <a:pPr marL="377190" lvl="1" indent="0">
              <a:buNone/>
            </a:pPr>
            <a:endParaRPr lang="en-US" sz="1800" b="1" dirty="0"/>
          </a:p>
          <a:p>
            <a:pPr lvl="1"/>
            <a:endParaRPr lang="en-US" dirty="0"/>
          </a:p>
          <a:p>
            <a:pPr lvl="1"/>
            <a:endParaRPr lang="en-US" dirty="0"/>
          </a:p>
          <a:p>
            <a:pPr lvl="1"/>
            <a:endParaRPr lang="en-US" dirty="0"/>
          </a:p>
        </p:txBody>
      </p:sp>
      <p:sp>
        <p:nvSpPr>
          <p:cNvPr id="7" name="Content Placeholder 6">
            <a:extLst>
              <a:ext uri="{FF2B5EF4-FFF2-40B4-BE49-F238E27FC236}">
                <a16:creationId xmlns:a16="http://schemas.microsoft.com/office/drawing/2014/main" id="{7FFDCB78-4B53-4CEA-A815-000E11168CE1}"/>
              </a:ext>
            </a:extLst>
          </p:cNvPr>
          <p:cNvSpPr>
            <a:spLocks noGrp="1"/>
          </p:cNvSpPr>
          <p:nvPr>
            <p:ph sz="half" idx="2"/>
          </p:nvPr>
        </p:nvSpPr>
        <p:spPr>
          <a:xfrm>
            <a:off x="5506978" y="2078740"/>
            <a:ext cx="3294314" cy="3584543"/>
          </a:xfrm>
        </p:spPr>
        <p:txBody>
          <a:bodyPr>
            <a:normAutofit fontScale="85000" lnSpcReduction="10000"/>
          </a:bodyPr>
          <a:lstStyle/>
          <a:p>
            <a:r>
              <a:rPr lang="en-US" dirty="0"/>
              <a:t>There is therefore now no condemnation for those who are in Christ Jesus. Rom 8:1</a:t>
            </a:r>
          </a:p>
          <a:p>
            <a:r>
              <a:rPr lang="en-US" dirty="0"/>
              <a:t>I will remember their sins and their lawless deeds no more. Heb 10:1</a:t>
            </a:r>
          </a:p>
          <a:p>
            <a:r>
              <a:rPr lang="en-US" baseline="30000" dirty="0"/>
              <a:t> </a:t>
            </a:r>
            <a:r>
              <a:rPr lang="en-US" dirty="0"/>
              <a:t>For we do not have a high priest who is unable to sympathize with our weaknesses, but one who in every respect has been tempted as we are, yet without sin. Let us with confidence draw near to the throne of grace , that we may receive mercy and find grace to help in time of need. Heb 4: 15-16</a:t>
            </a:r>
          </a:p>
        </p:txBody>
      </p:sp>
      <p:pic>
        <p:nvPicPr>
          <p:cNvPr id="8" name="Content Placeholder 5">
            <a:extLst>
              <a:ext uri="{FF2B5EF4-FFF2-40B4-BE49-F238E27FC236}">
                <a16:creationId xmlns:a16="http://schemas.microsoft.com/office/drawing/2014/main" id="{684BDA0D-FB5E-4A66-8427-6A6C595BB777}"/>
              </a:ext>
            </a:extLst>
          </p:cNvPr>
          <p:cNvPicPr>
            <a:picLocks noChangeAspect="1"/>
          </p:cNvPicPr>
          <p:nvPr/>
        </p:nvPicPr>
        <p:blipFill>
          <a:blip r:embed="rId2"/>
          <a:stretch>
            <a:fillRect/>
          </a:stretch>
        </p:blipFill>
        <p:spPr>
          <a:xfrm rot="956598">
            <a:off x="428127" y="3939379"/>
            <a:ext cx="1733740" cy="1153725"/>
          </a:xfrm>
          <a:prstGeom prst="rect">
            <a:avLst/>
          </a:prstGeom>
        </p:spPr>
      </p:pic>
      <p:sp>
        <p:nvSpPr>
          <p:cNvPr id="9" name="TextBox 8">
            <a:extLst>
              <a:ext uri="{FF2B5EF4-FFF2-40B4-BE49-F238E27FC236}">
                <a16:creationId xmlns:a16="http://schemas.microsoft.com/office/drawing/2014/main" id="{5D9FB98F-B259-494B-9673-EAFB76EC23E0}"/>
              </a:ext>
            </a:extLst>
          </p:cNvPr>
          <p:cNvSpPr txBox="1"/>
          <p:nvPr/>
        </p:nvSpPr>
        <p:spPr>
          <a:xfrm>
            <a:off x="2757487" y="1060426"/>
            <a:ext cx="5712143" cy="769441"/>
          </a:xfrm>
          <a:prstGeom prst="rect">
            <a:avLst/>
          </a:prstGeom>
          <a:noFill/>
        </p:spPr>
        <p:txBody>
          <a:bodyPr wrap="square" rtlCol="0">
            <a:spAutoFit/>
          </a:bodyPr>
          <a:lstStyle/>
          <a:p>
            <a:pPr algn="ctr"/>
            <a:r>
              <a:rPr lang="en-US" sz="4400" dirty="0">
                <a:solidFill>
                  <a:schemeClr val="accent1"/>
                </a:solidFill>
              </a:rPr>
              <a:t>Abuse Distorts</a:t>
            </a:r>
          </a:p>
        </p:txBody>
      </p:sp>
    </p:spTree>
    <p:extLst>
      <p:ext uri="{BB962C8B-B14F-4D97-AF65-F5344CB8AC3E}">
        <p14:creationId xmlns:p14="http://schemas.microsoft.com/office/powerpoint/2010/main" val="2574383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8669-ACE2-4C99-A020-E9E18CF2B476}"/>
              </a:ext>
            </a:extLst>
          </p:cNvPr>
          <p:cNvSpPr>
            <a:spLocks noGrp="1"/>
          </p:cNvSpPr>
          <p:nvPr>
            <p:ph type="title"/>
          </p:nvPr>
        </p:nvSpPr>
        <p:spPr/>
        <p:txBody>
          <a:bodyPr/>
          <a:lstStyle/>
          <a:p>
            <a:r>
              <a:rPr lang="en-US" dirty="0"/>
              <a:t>Who is God?</a:t>
            </a:r>
          </a:p>
        </p:txBody>
      </p:sp>
      <p:sp>
        <p:nvSpPr>
          <p:cNvPr id="9" name="Content Placeholder 8">
            <a:extLst>
              <a:ext uri="{FF2B5EF4-FFF2-40B4-BE49-F238E27FC236}">
                <a16:creationId xmlns:a16="http://schemas.microsoft.com/office/drawing/2014/main" id="{BCC9CC6F-519A-446D-B778-2F533FE71A75}"/>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CD684599-9BC1-4B17-8BB5-F4DF2F2F94E9}"/>
              </a:ext>
            </a:extLst>
          </p:cNvPr>
          <p:cNvSpPr>
            <a:spLocks noGrp="1"/>
          </p:cNvSpPr>
          <p:nvPr>
            <p:ph type="body" sz="half" idx="2"/>
          </p:nvPr>
        </p:nvSpPr>
        <p:spPr/>
        <p:txBody>
          <a:bodyPr/>
          <a:lstStyle/>
          <a:p>
            <a:r>
              <a:rPr lang="en-US" dirty="0"/>
              <a:t> </a:t>
            </a:r>
          </a:p>
        </p:txBody>
      </p:sp>
      <p:pic>
        <p:nvPicPr>
          <p:cNvPr id="7" name="Picture Placeholder 4" descr="arrows.jfif">
            <a:extLst>
              <a:ext uri="{FF2B5EF4-FFF2-40B4-BE49-F238E27FC236}">
                <a16:creationId xmlns:a16="http://schemas.microsoft.com/office/drawing/2014/main" id="{83E42CF4-20D2-4876-A21A-B530496380AA}"/>
              </a:ext>
            </a:extLst>
          </p:cNvPr>
          <p:cNvPicPr>
            <a:picLocks noChangeAspect="1"/>
          </p:cNvPicPr>
          <p:nvPr/>
        </p:nvPicPr>
        <p:blipFill>
          <a:blip r:embed="rId2" cstate="print">
            <a:grayscl/>
          </a:blip>
          <a:stretch>
            <a:fillRect/>
          </a:stretch>
        </p:blipFill>
        <p:spPr>
          <a:xfrm>
            <a:off x="2791724" y="1555254"/>
            <a:ext cx="3762195" cy="3747499"/>
          </a:xfrm>
          <a:prstGeom prst="rect">
            <a:avLst/>
          </a:prstGeom>
        </p:spPr>
      </p:pic>
      <p:sp>
        <p:nvSpPr>
          <p:cNvPr id="10" name="Rectangle 9">
            <a:extLst>
              <a:ext uri="{FF2B5EF4-FFF2-40B4-BE49-F238E27FC236}">
                <a16:creationId xmlns:a16="http://schemas.microsoft.com/office/drawing/2014/main" id="{5E4A01CA-E8C1-40EF-AFCA-63BC0707145E}"/>
              </a:ext>
            </a:extLst>
          </p:cNvPr>
          <p:cNvSpPr/>
          <p:nvPr/>
        </p:nvSpPr>
        <p:spPr>
          <a:xfrm>
            <a:off x="4173032" y="2106285"/>
            <a:ext cx="2426179" cy="1856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Connector: Curved 11">
            <a:extLst>
              <a:ext uri="{FF2B5EF4-FFF2-40B4-BE49-F238E27FC236}">
                <a16:creationId xmlns:a16="http://schemas.microsoft.com/office/drawing/2014/main" id="{670CF29E-9C41-4981-AF63-12268864F6F3}"/>
              </a:ext>
            </a:extLst>
          </p:cNvPr>
          <p:cNvCxnSpPr/>
          <p:nvPr/>
        </p:nvCxnSpPr>
        <p:spPr>
          <a:xfrm rot="16200000" flipH="1">
            <a:off x="4481962" y="2520170"/>
            <a:ext cx="1410419" cy="1028700"/>
          </a:xfrm>
          <a:prstGeom prst="curvedConnector3">
            <a:avLst/>
          </a:prstGeom>
          <a:ln w="793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590089E-261A-43BC-907C-F4C3680B2156}"/>
              </a:ext>
            </a:extLst>
          </p:cNvPr>
          <p:cNvSpPr txBox="1"/>
          <p:nvPr/>
        </p:nvSpPr>
        <p:spPr>
          <a:xfrm>
            <a:off x="2719453" y="849018"/>
            <a:ext cx="5712143" cy="769441"/>
          </a:xfrm>
          <a:prstGeom prst="rect">
            <a:avLst/>
          </a:prstGeom>
          <a:noFill/>
        </p:spPr>
        <p:txBody>
          <a:bodyPr wrap="square" rtlCol="0">
            <a:spAutoFit/>
          </a:bodyPr>
          <a:lstStyle/>
          <a:p>
            <a:pPr algn="ctr"/>
            <a:r>
              <a:rPr lang="en-US" sz="4400" dirty="0">
                <a:solidFill>
                  <a:schemeClr val="accent1"/>
                </a:solidFill>
              </a:rPr>
              <a:t>Abuse Distorts</a:t>
            </a:r>
          </a:p>
        </p:txBody>
      </p:sp>
    </p:spTree>
    <p:extLst>
      <p:ext uri="{BB962C8B-B14F-4D97-AF65-F5344CB8AC3E}">
        <p14:creationId xmlns:p14="http://schemas.microsoft.com/office/powerpoint/2010/main" val="505911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B517-9B5D-4476-9D2F-CE1657F1F516}"/>
              </a:ext>
            </a:extLst>
          </p:cNvPr>
          <p:cNvSpPr>
            <a:spLocks noGrp="1"/>
          </p:cNvSpPr>
          <p:nvPr>
            <p:ph type="title"/>
          </p:nvPr>
        </p:nvSpPr>
        <p:spPr/>
        <p:txBody>
          <a:bodyPr/>
          <a:lstStyle/>
          <a:p>
            <a:r>
              <a:rPr lang="en-US" dirty="0"/>
              <a:t>Who are </a:t>
            </a:r>
            <a:r>
              <a:rPr lang="en-US" b="1" i="1" dirty="0"/>
              <a:t>you</a:t>
            </a:r>
            <a:r>
              <a:rPr lang="en-US" dirty="0"/>
              <a:t>?</a:t>
            </a:r>
          </a:p>
        </p:txBody>
      </p:sp>
      <p:sp>
        <p:nvSpPr>
          <p:cNvPr id="3" name="Content Placeholder 2">
            <a:extLst>
              <a:ext uri="{FF2B5EF4-FFF2-40B4-BE49-F238E27FC236}">
                <a16:creationId xmlns:a16="http://schemas.microsoft.com/office/drawing/2014/main" id="{13550157-7134-480C-9D9F-BAF7A5576FB9}"/>
              </a:ext>
            </a:extLst>
          </p:cNvPr>
          <p:cNvSpPr>
            <a:spLocks noGrp="1"/>
          </p:cNvSpPr>
          <p:nvPr>
            <p:ph idx="1"/>
          </p:nvPr>
        </p:nvSpPr>
        <p:spPr>
          <a:xfrm>
            <a:off x="2318004" y="2311258"/>
            <a:ext cx="6514529" cy="4336743"/>
          </a:xfrm>
        </p:spPr>
        <p:txBody>
          <a:bodyPr>
            <a:normAutofit/>
          </a:bodyPr>
          <a:lstStyle/>
          <a:p>
            <a:pPr lvl="1"/>
            <a:r>
              <a:rPr lang="en-US" sz="2625" dirty="0"/>
              <a:t>Deep Fear of Trust</a:t>
            </a:r>
          </a:p>
          <a:p>
            <a:pPr lvl="1"/>
            <a:r>
              <a:rPr lang="en-US" sz="2625" dirty="0"/>
              <a:t>Trust Easily Broken </a:t>
            </a:r>
          </a:p>
          <a:p>
            <a:pPr lvl="1"/>
            <a:r>
              <a:rPr lang="en-US" sz="2800" dirty="0"/>
              <a:t>Asking- are you safe? </a:t>
            </a:r>
          </a:p>
          <a:p>
            <a:pPr lvl="2"/>
            <a:r>
              <a:rPr lang="en-US" sz="2250" dirty="0"/>
              <a:t>Subconscious level- </a:t>
            </a:r>
          </a:p>
          <a:p>
            <a:pPr lvl="2"/>
            <a:r>
              <a:rPr lang="en-US" sz="2250" dirty="0"/>
              <a:t>Perceptions </a:t>
            </a:r>
          </a:p>
          <a:p>
            <a:pPr lvl="1"/>
            <a:r>
              <a:rPr lang="en-US" sz="2625" dirty="0"/>
              <a:t>Will you see/hear me?</a:t>
            </a:r>
          </a:p>
          <a:p>
            <a:pPr lvl="2"/>
            <a:r>
              <a:rPr lang="en-US" sz="2475" dirty="0"/>
              <a:t>See my suffering or focus on my sin </a:t>
            </a:r>
          </a:p>
          <a:p>
            <a:pPr lvl="2"/>
            <a:r>
              <a:rPr lang="en-US" sz="2625" dirty="0"/>
              <a:t> ALL of me?</a:t>
            </a:r>
          </a:p>
          <a:p>
            <a:pPr marL="720090" lvl="2" indent="0">
              <a:buNone/>
            </a:pPr>
            <a:endParaRPr lang="en-US" sz="1800" dirty="0"/>
          </a:p>
          <a:p>
            <a:pPr marL="720090" lvl="2" indent="0">
              <a:buNone/>
            </a:pPr>
            <a:endParaRPr lang="en-US" dirty="0"/>
          </a:p>
          <a:p>
            <a:pPr lvl="1"/>
            <a:endParaRPr lang="en-US" dirty="0"/>
          </a:p>
          <a:p>
            <a:pPr lvl="1"/>
            <a:endParaRPr lang="en-US" dirty="0"/>
          </a:p>
          <a:p>
            <a:endParaRPr lang="en-US" dirty="0"/>
          </a:p>
          <a:p>
            <a:endParaRPr lang="en-US" dirty="0"/>
          </a:p>
        </p:txBody>
      </p:sp>
      <p:sp>
        <p:nvSpPr>
          <p:cNvPr id="4" name="Text Placeholder 3">
            <a:extLst>
              <a:ext uri="{FF2B5EF4-FFF2-40B4-BE49-F238E27FC236}">
                <a16:creationId xmlns:a16="http://schemas.microsoft.com/office/drawing/2014/main" id="{028CE2C8-C218-45A1-B72A-0D1D98E76D96}"/>
              </a:ext>
            </a:extLst>
          </p:cNvPr>
          <p:cNvSpPr>
            <a:spLocks noGrp="1"/>
          </p:cNvSpPr>
          <p:nvPr>
            <p:ph type="body" sz="half" idx="2"/>
          </p:nvPr>
        </p:nvSpPr>
        <p:spPr>
          <a:xfrm>
            <a:off x="192024" y="3718265"/>
            <a:ext cx="2125980" cy="1741493"/>
          </a:xfrm>
        </p:spPr>
        <p:txBody>
          <a:bodyPr>
            <a:normAutofit/>
          </a:bodyPr>
          <a:lstStyle/>
          <a:p>
            <a:r>
              <a:rPr lang="en-US" dirty="0"/>
              <a:t>  </a:t>
            </a:r>
          </a:p>
        </p:txBody>
      </p:sp>
      <p:sp>
        <p:nvSpPr>
          <p:cNvPr id="5" name="TextBox 4">
            <a:extLst>
              <a:ext uri="{FF2B5EF4-FFF2-40B4-BE49-F238E27FC236}">
                <a16:creationId xmlns:a16="http://schemas.microsoft.com/office/drawing/2014/main" id="{1358B4E4-9AEC-4E1F-AC16-9466435ABB40}"/>
              </a:ext>
            </a:extLst>
          </p:cNvPr>
          <p:cNvSpPr txBox="1"/>
          <p:nvPr/>
        </p:nvSpPr>
        <p:spPr>
          <a:xfrm>
            <a:off x="1835841" y="635169"/>
            <a:ext cx="6514529" cy="769441"/>
          </a:xfrm>
          <a:prstGeom prst="rect">
            <a:avLst/>
          </a:prstGeom>
          <a:noFill/>
        </p:spPr>
        <p:txBody>
          <a:bodyPr wrap="square" rtlCol="0">
            <a:spAutoFit/>
          </a:bodyPr>
          <a:lstStyle/>
          <a:p>
            <a:pPr algn="ctr"/>
            <a:r>
              <a:rPr lang="en-US" sz="4400" dirty="0">
                <a:solidFill>
                  <a:schemeClr val="accent1"/>
                </a:solidFill>
              </a:rPr>
              <a:t>Abuse Distorts</a:t>
            </a:r>
          </a:p>
        </p:txBody>
      </p:sp>
    </p:spTree>
    <p:extLst>
      <p:ext uri="{BB962C8B-B14F-4D97-AF65-F5344CB8AC3E}">
        <p14:creationId xmlns:p14="http://schemas.microsoft.com/office/powerpoint/2010/main" val="2512481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5D16-2612-4C7D-8C7A-E95A253021D6}"/>
              </a:ext>
            </a:extLst>
          </p:cNvPr>
          <p:cNvSpPr>
            <a:spLocks noGrp="1"/>
          </p:cNvSpPr>
          <p:nvPr>
            <p:ph type="title"/>
          </p:nvPr>
        </p:nvSpPr>
        <p:spPr/>
        <p:txBody>
          <a:bodyPr>
            <a:normAutofit/>
          </a:bodyPr>
          <a:lstStyle/>
          <a:p>
            <a:pPr algn="ctr"/>
            <a:r>
              <a:rPr lang="en-US" sz="2700" dirty="0"/>
              <a:t>What should I       be doing?</a:t>
            </a:r>
          </a:p>
        </p:txBody>
      </p:sp>
      <p:pic>
        <p:nvPicPr>
          <p:cNvPr id="6" name="Content Placeholder 5">
            <a:extLst>
              <a:ext uri="{FF2B5EF4-FFF2-40B4-BE49-F238E27FC236}">
                <a16:creationId xmlns:a16="http://schemas.microsoft.com/office/drawing/2014/main" id="{E3D403BD-FA09-4EE6-B380-C4A63AF95DA0}"/>
              </a:ext>
            </a:extLst>
          </p:cNvPr>
          <p:cNvPicPr>
            <a:picLocks noGrp="1" noChangeAspect="1"/>
          </p:cNvPicPr>
          <p:nvPr>
            <p:ph idx="1"/>
          </p:nvPr>
        </p:nvPicPr>
        <p:blipFill>
          <a:blip r:embed="rId2"/>
          <a:stretch>
            <a:fillRect/>
          </a:stretch>
        </p:blipFill>
        <p:spPr>
          <a:xfrm>
            <a:off x="2582313" y="1430754"/>
            <a:ext cx="2788139" cy="3993785"/>
          </a:xfrm>
        </p:spPr>
      </p:pic>
      <p:sp>
        <p:nvSpPr>
          <p:cNvPr id="4" name="Text Placeholder 3">
            <a:extLst>
              <a:ext uri="{FF2B5EF4-FFF2-40B4-BE49-F238E27FC236}">
                <a16:creationId xmlns:a16="http://schemas.microsoft.com/office/drawing/2014/main" id="{B3FA2315-6C90-45EE-AFE6-E5CE294B3DD0}"/>
              </a:ext>
            </a:extLst>
          </p:cNvPr>
          <p:cNvSpPr>
            <a:spLocks noGrp="1"/>
          </p:cNvSpPr>
          <p:nvPr>
            <p:ph type="body" sz="half" idx="2"/>
          </p:nvPr>
        </p:nvSpPr>
        <p:spPr/>
        <p:txBody>
          <a:bodyPr/>
          <a:lstStyle/>
          <a:p>
            <a:r>
              <a:rPr lang="en-US" dirty="0"/>
              <a:t>   </a:t>
            </a:r>
          </a:p>
        </p:txBody>
      </p:sp>
      <p:sp>
        <p:nvSpPr>
          <p:cNvPr id="7" name="TextBox 6">
            <a:extLst>
              <a:ext uri="{FF2B5EF4-FFF2-40B4-BE49-F238E27FC236}">
                <a16:creationId xmlns:a16="http://schemas.microsoft.com/office/drawing/2014/main" id="{3BD66699-35FE-4E64-84D6-CFEE3FD2FE7D}"/>
              </a:ext>
            </a:extLst>
          </p:cNvPr>
          <p:cNvSpPr txBox="1"/>
          <p:nvPr/>
        </p:nvSpPr>
        <p:spPr>
          <a:xfrm>
            <a:off x="5370455" y="1454028"/>
            <a:ext cx="3461989" cy="3970318"/>
          </a:xfrm>
          <a:prstGeom prst="rect">
            <a:avLst/>
          </a:prstGeom>
          <a:noFill/>
          <a:ln w="57150">
            <a:solidFill>
              <a:schemeClr val="accent1"/>
            </a:solidFill>
          </a:ln>
        </p:spPr>
        <p:txBody>
          <a:bodyPr wrap="square" rtlCol="0">
            <a:spAutoFit/>
          </a:bodyPr>
          <a:lstStyle/>
          <a:p>
            <a:pPr algn="ctr"/>
            <a:endParaRPr lang="en-US" sz="1350" dirty="0"/>
          </a:p>
          <a:p>
            <a:pPr algn="ctr"/>
            <a:endParaRPr lang="en-US" sz="1350" dirty="0"/>
          </a:p>
          <a:p>
            <a:pPr algn="ctr"/>
            <a:endParaRPr lang="en-US" sz="1350" dirty="0"/>
          </a:p>
          <a:p>
            <a:pPr algn="ctr"/>
            <a:r>
              <a:rPr lang="en-US" dirty="0"/>
              <a:t>Every Choice Leads to Pain &amp; Loss</a:t>
            </a:r>
          </a:p>
          <a:p>
            <a:pPr algn="ctr"/>
            <a:endParaRPr lang="en-US" dirty="0"/>
          </a:p>
          <a:p>
            <a:pPr algn="ctr"/>
            <a:r>
              <a:rPr lang="en-US" dirty="0"/>
              <a:t>What would guide decisions?</a:t>
            </a:r>
          </a:p>
          <a:p>
            <a:pPr algn="ctr"/>
            <a:endParaRPr lang="en-US" dirty="0"/>
          </a:p>
          <a:p>
            <a:pPr algn="ctr"/>
            <a:endParaRPr lang="en-US" dirty="0"/>
          </a:p>
          <a:p>
            <a:pPr algn="ctr"/>
            <a:r>
              <a:rPr lang="en-US" dirty="0"/>
              <a:t>Unsure of self, God and others</a:t>
            </a:r>
          </a:p>
          <a:p>
            <a:pPr algn="ctr"/>
            <a:endParaRPr lang="en-US" dirty="0"/>
          </a:p>
          <a:p>
            <a:pPr algn="ctr"/>
            <a:endParaRPr lang="en-US" dirty="0"/>
          </a:p>
          <a:p>
            <a:pPr algn="ctr"/>
            <a:endParaRPr lang="en-US" dirty="0"/>
          </a:p>
          <a:p>
            <a:pPr algn="ctr"/>
            <a:endParaRPr lang="en-US" dirty="0"/>
          </a:p>
          <a:p>
            <a:pPr algn="ctr"/>
            <a:r>
              <a:rPr lang="en-US" dirty="0"/>
              <a:t>Confused about what is happening</a:t>
            </a:r>
          </a:p>
          <a:p>
            <a:endParaRPr lang="en-US" sz="1350" dirty="0"/>
          </a:p>
        </p:txBody>
      </p:sp>
    </p:spTree>
    <p:extLst>
      <p:ext uri="{BB962C8B-B14F-4D97-AF65-F5344CB8AC3E}">
        <p14:creationId xmlns:p14="http://schemas.microsoft.com/office/powerpoint/2010/main" val="385585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DA7C-EF08-4A32-B18B-E579C76A97F4}"/>
              </a:ext>
            </a:extLst>
          </p:cNvPr>
          <p:cNvSpPr>
            <a:spLocks noGrp="1"/>
          </p:cNvSpPr>
          <p:nvPr>
            <p:ph type="title"/>
          </p:nvPr>
        </p:nvSpPr>
        <p:spPr/>
        <p:txBody>
          <a:bodyPr>
            <a:normAutofit fontScale="90000"/>
          </a:bodyPr>
          <a:lstStyle/>
          <a:p>
            <a:pPr algn="ctr"/>
            <a:r>
              <a:rPr lang="en-US" b="1" dirty="0"/>
              <a:t>Their Trauma </a:t>
            </a:r>
            <a:r>
              <a:rPr lang="en-US" b="1" strike="sngStrike" dirty="0"/>
              <a:t>Should </a:t>
            </a:r>
            <a:br>
              <a:rPr lang="en-US" b="1" dirty="0"/>
            </a:br>
            <a:r>
              <a:rPr lang="en-US" b="1" dirty="0"/>
              <a:t>Changes Us</a:t>
            </a:r>
            <a:br>
              <a:rPr lang="en-US" b="1" dirty="0"/>
            </a:br>
            <a:r>
              <a:rPr lang="en-US" b="1" dirty="0"/>
              <a:t>for the worse</a:t>
            </a:r>
            <a:br>
              <a:rPr lang="en-US" dirty="0"/>
            </a:br>
            <a:br>
              <a:rPr lang="en-US" dirty="0"/>
            </a:br>
            <a:r>
              <a:rPr lang="en-US" dirty="0"/>
              <a:t>overwhelmed-uninformed---&gt; distancing</a:t>
            </a:r>
            <a:br>
              <a:rPr lang="en-US" dirty="0"/>
            </a:br>
            <a:br>
              <a:rPr lang="en-US" dirty="0"/>
            </a:br>
            <a:r>
              <a:rPr lang="en-US" dirty="0"/>
              <a:t>judgmental </a:t>
            </a:r>
            <a:br>
              <a:rPr lang="en-US" dirty="0"/>
            </a:br>
            <a:endParaRPr lang="en-US" dirty="0"/>
          </a:p>
        </p:txBody>
      </p:sp>
      <p:sp>
        <p:nvSpPr>
          <p:cNvPr id="3" name="Content Placeholder 2">
            <a:extLst>
              <a:ext uri="{FF2B5EF4-FFF2-40B4-BE49-F238E27FC236}">
                <a16:creationId xmlns:a16="http://schemas.microsoft.com/office/drawing/2014/main" id="{A2E9A206-B2DE-453F-9B71-9B15AF30AD18}"/>
              </a:ext>
            </a:extLst>
          </p:cNvPr>
          <p:cNvSpPr>
            <a:spLocks noGrp="1"/>
          </p:cNvSpPr>
          <p:nvPr>
            <p:ph idx="1"/>
          </p:nvPr>
        </p:nvSpPr>
        <p:spPr>
          <a:xfrm>
            <a:off x="2594770" y="736487"/>
            <a:ext cx="6242049" cy="5314950"/>
          </a:xfrm>
        </p:spPr>
        <p:txBody>
          <a:bodyPr>
            <a:normAutofit fontScale="85000" lnSpcReduction="10000"/>
          </a:bodyPr>
          <a:lstStyle/>
          <a:p>
            <a:pPr marL="720090" lvl="2" indent="0" fontAlgn="base">
              <a:buNone/>
            </a:pPr>
            <a:r>
              <a:rPr lang="en-US" sz="3800" b="1" dirty="0">
                <a:solidFill>
                  <a:schemeClr val="accent1"/>
                </a:solidFill>
              </a:rPr>
              <a:t>    Dangers for Our Hearts</a:t>
            </a:r>
          </a:p>
          <a:p>
            <a:pPr marL="720090" lvl="2" indent="0" fontAlgn="base">
              <a:buNone/>
            </a:pPr>
            <a:r>
              <a:rPr lang="en-US" sz="2400" dirty="0"/>
              <a:t> </a:t>
            </a:r>
          </a:p>
          <a:p>
            <a:r>
              <a:rPr lang="en-US" baseline="30000" dirty="0"/>
              <a:t> </a:t>
            </a:r>
            <a:r>
              <a:rPr lang="en-US" b="1" baseline="30000" dirty="0"/>
              <a:t> </a:t>
            </a:r>
            <a:r>
              <a:rPr lang="en-US" dirty="0"/>
              <a:t>And Tamar put ashes on her head and tore the long robe that she wore. And she laid her hand on her head and went away, crying aloud as she went. </a:t>
            </a:r>
            <a:r>
              <a:rPr lang="en-US" b="1" baseline="30000" dirty="0"/>
              <a:t> </a:t>
            </a:r>
            <a:r>
              <a:rPr lang="en-US" dirty="0"/>
              <a:t>And her brother Absalom said to her, “Has Amnon your brother </a:t>
            </a:r>
            <a:r>
              <a:rPr lang="en-US" b="1" dirty="0"/>
              <a:t>been with you</a:t>
            </a:r>
            <a:r>
              <a:rPr lang="en-US" dirty="0"/>
              <a:t>? </a:t>
            </a:r>
            <a:r>
              <a:rPr lang="en-US" b="1" dirty="0"/>
              <a:t>Now hold your peace</a:t>
            </a:r>
            <a:r>
              <a:rPr lang="en-US" dirty="0"/>
              <a:t>, my sister. </a:t>
            </a:r>
            <a:r>
              <a:rPr lang="en-US" b="1" dirty="0"/>
              <a:t>He is your brother</a:t>
            </a:r>
            <a:r>
              <a:rPr lang="en-US" dirty="0"/>
              <a:t>; </a:t>
            </a:r>
          </a:p>
          <a:p>
            <a:pPr marL="0" indent="0" algn="ctr">
              <a:buNone/>
            </a:pPr>
            <a:r>
              <a:rPr lang="en-US" b="1" dirty="0">
                <a:solidFill>
                  <a:schemeClr val="accent1"/>
                </a:solidFill>
              </a:rPr>
              <a:t>do not take this to heart</a:t>
            </a:r>
            <a:r>
              <a:rPr lang="en-US" dirty="0"/>
              <a:t>.</a:t>
            </a:r>
          </a:p>
          <a:p>
            <a:pPr marL="0" indent="0" algn="ctr">
              <a:buNone/>
            </a:pPr>
            <a:endParaRPr lang="en-US" dirty="0"/>
          </a:p>
          <a:p>
            <a:pPr marL="0" indent="0" algn="ctr">
              <a:lnSpc>
                <a:spcPct val="100000"/>
              </a:lnSpc>
              <a:buNone/>
            </a:pPr>
            <a:r>
              <a:rPr lang="en-US" dirty="0"/>
              <a:t>” So Tamar lived, a desolate woman, in her brother Absalom’s house</a:t>
            </a:r>
          </a:p>
          <a:p>
            <a:pPr marL="0" indent="0" algn="ctr">
              <a:lnSpc>
                <a:spcPct val="100000"/>
              </a:lnSpc>
              <a:buNone/>
            </a:pPr>
            <a:r>
              <a:rPr lang="en-US" dirty="0"/>
              <a:t> </a:t>
            </a:r>
            <a:r>
              <a:rPr lang="en-US" sz="1350" dirty="0"/>
              <a:t>2 Sam 13:19-21</a:t>
            </a:r>
            <a:r>
              <a:rPr lang="en-US" sz="2400" dirty="0"/>
              <a:t> </a:t>
            </a:r>
          </a:p>
          <a:p>
            <a:r>
              <a:rPr lang="en-US" sz="2400" dirty="0"/>
              <a:t> </a:t>
            </a:r>
            <a:r>
              <a:rPr lang="en-US" dirty="0"/>
              <a:t> when he opened the doors of the house and went out to go on his way, behold, there was his concubine lying at the door of the house, with her hands on the threshold. </a:t>
            </a:r>
            <a:r>
              <a:rPr lang="en-US" b="1" baseline="30000" dirty="0"/>
              <a:t>28 </a:t>
            </a:r>
            <a:r>
              <a:rPr lang="en-US" dirty="0"/>
              <a:t>He said to her,</a:t>
            </a:r>
          </a:p>
          <a:p>
            <a:pPr marL="0" indent="0" algn="ctr">
              <a:buNone/>
            </a:pPr>
            <a:r>
              <a:rPr lang="en-US" dirty="0"/>
              <a:t> </a:t>
            </a:r>
            <a:r>
              <a:rPr lang="en-US" b="1" dirty="0">
                <a:solidFill>
                  <a:schemeClr val="accent1"/>
                </a:solidFill>
              </a:rPr>
              <a:t>“Get up, let us be going.” But there was no answer. </a:t>
            </a:r>
          </a:p>
          <a:p>
            <a:pPr marL="0" indent="0" algn="ctr">
              <a:buNone/>
            </a:pPr>
            <a:r>
              <a:rPr lang="en-US" dirty="0"/>
              <a:t>Then he put her on the donkey, and the man rose up and went away to his home </a:t>
            </a:r>
            <a:r>
              <a:rPr lang="en-US" sz="1575" dirty="0"/>
              <a:t>Judges 19: 27-28 </a:t>
            </a:r>
          </a:p>
          <a:p>
            <a:endParaRPr lang="en-US" dirty="0"/>
          </a:p>
          <a:p>
            <a:endParaRPr lang="en-US" dirty="0"/>
          </a:p>
        </p:txBody>
      </p:sp>
    </p:spTree>
    <p:extLst>
      <p:ext uri="{BB962C8B-B14F-4D97-AF65-F5344CB8AC3E}">
        <p14:creationId xmlns:p14="http://schemas.microsoft.com/office/powerpoint/2010/main" val="158427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6104-47AC-4781-ACF8-26F3F2850FAA}"/>
              </a:ext>
            </a:extLst>
          </p:cNvPr>
          <p:cNvSpPr>
            <a:spLocks noGrp="1"/>
          </p:cNvSpPr>
          <p:nvPr>
            <p:ph type="title"/>
          </p:nvPr>
        </p:nvSpPr>
        <p:spPr>
          <a:xfrm>
            <a:off x="207169" y="1700131"/>
            <a:ext cx="2210612" cy="3450887"/>
          </a:xfrm>
        </p:spPr>
        <p:txBody>
          <a:bodyPr/>
          <a:lstStyle/>
          <a:p>
            <a:pPr algn="ctr"/>
            <a:r>
              <a:rPr lang="en-US" b="1" dirty="0"/>
              <a:t>Their Trauma Should</a:t>
            </a:r>
            <a:r>
              <a:rPr lang="en-US" b="1" strike="sngStrike" dirty="0"/>
              <a:t> </a:t>
            </a:r>
            <a:br>
              <a:rPr lang="en-US" b="1" dirty="0"/>
            </a:br>
            <a:r>
              <a:rPr lang="en-US" b="1" dirty="0"/>
              <a:t>Change Us</a:t>
            </a:r>
            <a:endParaRPr lang="en-US" dirty="0"/>
          </a:p>
        </p:txBody>
      </p:sp>
      <p:sp>
        <p:nvSpPr>
          <p:cNvPr id="3" name="Content Placeholder 2">
            <a:extLst>
              <a:ext uri="{FF2B5EF4-FFF2-40B4-BE49-F238E27FC236}">
                <a16:creationId xmlns:a16="http://schemas.microsoft.com/office/drawing/2014/main" id="{8F30730A-D727-491E-8902-5D658D793813}"/>
              </a:ext>
            </a:extLst>
          </p:cNvPr>
          <p:cNvSpPr>
            <a:spLocks noGrp="1"/>
          </p:cNvSpPr>
          <p:nvPr>
            <p:ph idx="1"/>
          </p:nvPr>
        </p:nvSpPr>
        <p:spPr>
          <a:xfrm>
            <a:off x="2671763" y="1505331"/>
            <a:ext cx="6143625" cy="3840480"/>
          </a:xfrm>
        </p:spPr>
        <p:txBody>
          <a:bodyPr/>
          <a:lstStyle/>
          <a:p>
            <a:pPr algn="ctr"/>
            <a:r>
              <a:rPr lang="en-US" dirty="0"/>
              <a:t>And all who saw it said, “Such a thing has never happened or been seen from the day that the people of Israel came up out of the land of Egypt until this day;</a:t>
            </a:r>
          </a:p>
          <a:p>
            <a:pPr algn="ctr"/>
            <a:r>
              <a:rPr lang="en-US" sz="2100" dirty="0">
                <a:solidFill>
                  <a:schemeClr val="accent1"/>
                </a:solidFill>
              </a:rPr>
              <a:t>Direct your Heart to her, take counsel, and speak.” </a:t>
            </a:r>
            <a:endParaRPr lang="en-US" dirty="0">
              <a:solidFill>
                <a:schemeClr val="accent1"/>
              </a:solidFill>
            </a:endParaRPr>
          </a:p>
          <a:p>
            <a:pPr marL="0" indent="0" algn="ctr">
              <a:buNone/>
            </a:pPr>
            <a:r>
              <a:rPr lang="en-US" dirty="0"/>
              <a:t>                                                                                                                   Judges 19:30</a:t>
            </a:r>
          </a:p>
          <a:p>
            <a:pPr algn="ctr"/>
            <a:endParaRPr lang="en-US" dirty="0"/>
          </a:p>
        </p:txBody>
      </p:sp>
    </p:spTree>
    <p:extLst>
      <p:ext uri="{BB962C8B-B14F-4D97-AF65-F5344CB8AC3E}">
        <p14:creationId xmlns:p14="http://schemas.microsoft.com/office/powerpoint/2010/main" val="2068462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D12E-4C75-428B-8675-EEF73661696E}"/>
              </a:ext>
            </a:extLst>
          </p:cNvPr>
          <p:cNvSpPr>
            <a:spLocks noGrp="1"/>
          </p:cNvSpPr>
          <p:nvPr>
            <p:ph type="title"/>
          </p:nvPr>
        </p:nvSpPr>
        <p:spPr/>
        <p:txBody>
          <a:bodyPr/>
          <a:lstStyle/>
          <a:p>
            <a:pPr algn="ctr"/>
            <a:r>
              <a:rPr lang="en-US" b="1" dirty="0"/>
              <a:t>Their Trauma Should</a:t>
            </a:r>
            <a:r>
              <a:rPr lang="en-US" b="1" strike="sngStrike" dirty="0"/>
              <a:t> </a:t>
            </a:r>
            <a:br>
              <a:rPr lang="en-US" b="1" dirty="0"/>
            </a:br>
            <a:r>
              <a:rPr lang="en-US" b="1" dirty="0"/>
              <a:t>Changes Us</a:t>
            </a:r>
            <a:endParaRPr lang="en-US" dirty="0"/>
          </a:p>
        </p:txBody>
      </p:sp>
      <p:sp>
        <p:nvSpPr>
          <p:cNvPr id="3" name="Content Placeholder 2">
            <a:extLst>
              <a:ext uri="{FF2B5EF4-FFF2-40B4-BE49-F238E27FC236}">
                <a16:creationId xmlns:a16="http://schemas.microsoft.com/office/drawing/2014/main" id="{999BFD50-769B-4870-BF37-48DB01DC71D0}"/>
              </a:ext>
            </a:extLst>
          </p:cNvPr>
          <p:cNvSpPr>
            <a:spLocks noGrp="1"/>
          </p:cNvSpPr>
          <p:nvPr>
            <p:ph idx="1"/>
          </p:nvPr>
        </p:nvSpPr>
        <p:spPr/>
        <p:txBody>
          <a:bodyPr>
            <a:normAutofit/>
          </a:bodyPr>
          <a:lstStyle/>
          <a:p>
            <a:r>
              <a:rPr lang="en-US" sz="2400" dirty="0"/>
              <a:t>Weeping with those who weep- </a:t>
            </a:r>
          </a:p>
          <a:p>
            <a:pPr marL="0" indent="0" algn="ctr">
              <a:buNone/>
            </a:pPr>
            <a:r>
              <a:rPr lang="en-US" sz="2400" b="1" baseline="30000" dirty="0"/>
              <a:t> </a:t>
            </a:r>
            <a:r>
              <a:rPr lang="en-US" sz="2400" dirty="0"/>
              <a:t>Rejoice with those who rejoice, </a:t>
            </a:r>
          </a:p>
          <a:p>
            <a:pPr marL="0" indent="0" algn="ctr">
              <a:buNone/>
            </a:pPr>
            <a:r>
              <a:rPr lang="en-US" sz="2400" dirty="0"/>
              <a:t>weep with those who weep. </a:t>
            </a:r>
          </a:p>
          <a:p>
            <a:pPr marL="0" indent="0" algn="ctr">
              <a:buNone/>
            </a:pPr>
            <a:r>
              <a:rPr lang="en-US" sz="2400" dirty="0"/>
              <a:t>Rom 12:15 </a:t>
            </a:r>
          </a:p>
          <a:p>
            <a:pPr algn="ctr"/>
            <a:r>
              <a:rPr lang="en-US" sz="2400" b="1" dirty="0">
                <a:solidFill>
                  <a:schemeClr val="accent1"/>
                </a:solidFill>
              </a:rPr>
              <a:t>Worshiping God is to grow in rejoicing in what He rejoices in and to increase our weeping over what grieves him. </a:t>
            </a:r>
          </a:p>
        </p:txBody>
      </p:sp>
    </p:spTree>
    <p:extLst>
      <p:ext uri="{BB962C8B-B14F-4D97-AF65-F5344CB8AC3E}">
        <p14:creationId xmlns:p14="http://schemas.microsoft.com/office/powerpoint/2010/main" val="3624974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54A3-EFAD-48D3-996D-4A572AC6C172}"/>
              </a:ext>
            </a:extLst>
          </p:cNvPr>
          <p:cNvSpPr>
            <a:spLocks noGrp="1"/>
          </p:cNvSpPr>
          <p:nvPr>
            <p:ph type="title"/>
          </p:nvPr>
        </p:nvSpPr>
        <p:spPr/>
        <p:txBody>
          <a:bodyPr/>
          <a:lstStyle/>
          <a:p>
            <a:pPr algn="ctr"/>
            <a:r>
              <a:rPr lang="en-US" b="1" dirty="0"/>
              <a:t>Our words shape suffering</a:t>
            </a:r>
          </a:p>
        </p:txBody>
      </p:sp>
      <p:sp>
        <p:nvSpPr>
          <p:cNvPr id="3" name="Text Placeholder 2">
            <a:extLst>
              <a:ext uri="{FF2B5EF4-FFF2-40B4-BE49-F238E27FC236}">
                <a16:creationId xmlns:a16="http://schemas.microsoft.com/office/drawing/2014/main" id="{743C1091-A1F8-4FA7-9307-7B9E8369CC31}"/>
              </a:ext>
            </a:extLst>
          </p:cNvPr>
          <p:cNvSpPr>
            <a:spLocks noGrp="1"/>
          </p:cNvSpPr>
          <p:nvPr>
            <p:ph type="body" idx="1"/>
          </p:nvPr>
        </p:nvSpPr>
        <p:spPr/>
        <p:txBody>
          <a:bodyPr>
            <a:normAutofit/>
          </a:bodyPr>
          <a:lstStyle/>
          <a:p>
            <a:r>
              <a:rPr lang="en-US" sz="1800" dirty="0"/>
              <a:t> </a:t>
            </a:r>
            <a:r>
              <a:rPr lang="en-US" sz="1800" dirty="0">
                <a:solidFill>
                  <a:schemeClr val="accent1"/>
                </a:solidFill>
              </a:rPr>
              <a:t>Job Laments </a:t>
            </a:r>
            <a:r>
              <a:rPr lang="en-US" sz="1800" dirty="0"/>
              <a:t>Job 3 </a:t>
            </a:r>
            <a:endParaRPr lang="en-US" sz="1800" dirty="0">
              <a:solidFill>
                <a:schemeClr val="accent1"/>
              </a:solidFill>
            </a:endParaRPr>
          </a:p>
        </p:txBody>
      </p:sp>
      <p:sp>
        <p:nvSpPr>
          <p:cNvPr id="4" name="Content Placeholder 3">
            <a:extLst>
              <a:ext uri="{FF2B5EF4-FFF2-40B4-BE49-F238E27FC236}">
                <a16:creationId xmlns:a16="http://schemas.microsoft.com/office/drawing/2014/main" id="{05E932CB-C9D7-4BAE-A4FA-454575360698}"/>
              </a:ext>
            </a:extLst>
          </p:cNvPr>
          <p:cNvSpPr>
            <a:spLocks noGrp="1"/>
          </p:cNvSpPr>
          <p:nvPr>
            <p:ph sz="half" idx="2"/>
          </p:nvPr>
        </p:nvSpPr>
        <p:spPr/>
        <p:txBody>
          <a:bodyPr>
            <a:normAutofit/>
          </a:bodyPr>
          <a:lstStyle/>
          <a:p>
            <a:r>
              <a:rPr lang="en-US" sz="1800" dirty="0"/>
              <a:t>Job: Why did I not die at birth, come out from the womb and expire? v. 11</a:t>
            </a:r>
          </a:p>
          <a:p>
            <a:r>
              <a:rPr lang="en-US" sz="1800" dirty="0"/>
              <a:t>For the thing that I fear comes upon me,</a:t>
            </a:r>
            <a:br>
              <a:rPr lang="en-US" sz="1800" dirty="0"/>
            </a:br>
            <a:r>
              <a:rPr lang="en-US" sz="1800" dirty="0"/>
              <a:t>    and what I dread befalls me.</a:t>
            </a:r>
            <a:br>
              <a:rPr lang="en-US" sz="1800" dirty="0"/>
            </a:br>
            <a:r>
              <a:rPr lang="en-US" sz="1800" dirty="0"/>
              <a:t>I am not at ease, nor am I quiet;</a:t>
            </a:r>
            <a:br>
              <a:rPr lang="en-US" sz="1800" dirty="0"/>
            </a:br>
            <a:r>
              <a:rPr lang="en-US" sz="1800" dirty="0"/>
              <a:t>    I have no rest, but trouble comes. v.25-26</a:t>
            </a:r>
          </a:p>
        </p:txBody>
      </p:sp>
      <p:sp>
        <p:nvSpPr>
          <p:cNvPr id="5" name="Text Placeholder 4">
            <a:extLst>
              <a:ext uri="{FF2B5EF4-FFF2-40B4-BE49-F238E27FC236}">
                <a16:creationId xmlns:a16="http://schemas.microsoft.com/office/drawing/2014/main" id="{E2080A9F-338B-4A20-9E05-390C24820944}"/>
              </a:ext>
            </a:extLst>
          </p:cNvPr>
          <p:cNvSpPr>
            <a:spLocks noGrp="1"/>
          </p:cNvSpPr>
          <p:nvPr>
            <p:ph type="body" sz="quarter" idx="3"/>
          </p:nvPr>
        </p:nvSpPr>
        <p:spPr/>
        <p:txBody>
          <a:bodyPr>
            <a:normAutofit/>
          </a:bodyPr>
          <a:lstStyle/>
          <a:p>
            <a:r>
              <a:rPr lang="en-US" sz="1800" dirty="0">
                <a:solidFill>
                  <a:schemeClr val="accent1"/>
                </a:solidFill>
              </a:rPr>
              <a:t>Eliphaz rebukes </a:t>
            </a:r>
            <a:r>
              <a:rPr lang="en-US" sz="1800" dirty="0"/>
              <a:t>Job 4 </a:t>
            </a:r>
            <a:endParaRPr lang="en-US" sz="1800" dirty="0">
              <a:solidFill>
                <a:schemeClr val="accent1"/>
              </a:solidFill>
            </a:endParaRPr>
          </a:p>
        </p:txBody>
      </p:sp>
      <p:sp>
        <p:nvSpPr>
          <p:cNvPr id="6" name="Content Placeholder 5">
            <a:extLst>
              <a:ext uri="{FF2B5EF4-FFF2-40B4-BE49-F238E27FC236}">
                <a16:creationId xmlns:a16="http://schemas.microsoft.com/office/drawing/2014/main" id="{21F8E39E-28F7-4F56-B016-E21B0BD9F129}"/>
              </a:ext>
            </a:extLst>
          </p:cNvPr>
          <p:cNvSpPr>
            <a:spLocks noGrp="1"/>
          </p:cNvSpPr>
          <p:nvPr>
            <p:ph sz="quarter" idx="4"/>
          </p:nvPr>
        </p:nvSpPr>
        <p:spPr/>
        <p:txBody>
          <a:bodyPr>
            <a:normAutofit/>
          </a:bodyPr>
          <a:lstStyle/>
          <a:p>
            <a:r>
              <a:rPr lang="en-US" sz="1800" dirty="0"/>
              <a:t>Eliphaz: But now it has come to you, and you are impatient;</a:t>
            </a:r>
            <a:br>
              <a:rPr lang="en-US" sz="1800" dirty="0"/>
            </a:br>
            <a:r>
              <a:rPr lang="en-US" sz="1800" dirty="0"/>
              <a:t>    it touches you, and you are dismayed.</a:t>
            </a:r>
            <a:br>
              <a:rPr lang="en-US" sz="1800" dirty="0"/>
            </a:br>
            <a:r>
              <a:rPr lang="en-US" sz="1800" b="1" baseline="30000" dirty="0"/>
              <a:t> </a:t>
            </a:r>
            <a:r>
              <a:rPr lang="en-US" sz="1800" dirty="0"/>
              <a:t>Is not your fear of God</a:t>
            </a:r>
            <a:r>
              <a:rPr lang="en-US" sz="1800" baseline="30000" dirty="0"/>
              <a:t> </a:t>
            </a:r>
            <a:r>
              <a:rPr lang="en-US" sz="1800" dirty="0"/>
              <a:t>your confidence,</a:t>
            </a:r>
            <a:br>
              <a:rPr lang="en-US" sz="1800" dirty="0"/>
            </a:br>
            <a:r>
              <a:rPr lang="en-US" sz="1800" dirty="0"/>
              <a:t>    and the integrity of your ways your hope? v.5-6</a:t>
            </a:r>
          </a:p>
        </p:txBody>
      </p:sp>
    </p:spTree>
    <p:extLst>
      <p:ext uri="{BB962C8B-B14F-4D97-AF65-F5344CB8AC3E}">
        <p14:creationId xmlns:p14="http://schemas.microsoft.com/office/powerpoint/2010/main" val="197888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752D-1A28-4530-B94D-EBCF53EF6B72}"/>
              </a:ext>
            </a:extLst>
          </p:cNvPr>
          <p:cNvSpPr>
            <a:spLocks noGrp="1"/>
          </p:cNvSpPr>
          <p:nvPr>
            <p:ph type="title"/>
          </p:nvPr>
        </p:nvSpPr>
        <p:spPr>
          <a:xfrm>
            <a:off x="0" y="1123838"/>
            <a:ext cx="2441275" cy="4601183"/>
          </a:xfrm>
        </p:spPr>
        <p:txBody>
          <a:bodyPr>
            <a:normAutofit/>
          </a:bodyPr>
          <a:lstStyle/>
          <a:p>
            <a:r>
              <a:rPr lang="en-US" sz="4000" dirty="0"/>
              <a:t>Childhood </a:t>
            </a:r>
            <a:br>
              <a:rPr lang="en-US" sz="4000" dirty="0"/>
            </a:br>
            <a:r>
              <a:rPr lang="en-US" sz="4000" dirty="0"/>
              <a:t>Sex Abuse</a:t>
            </a:r>
          </a:p>
        </p:txBody>
      </p:sp>
      <p:pic>
        <p:nvPicPr>
          <p:cNvPr id="11" name="Picture 10">
            <a:extLst>
              <a:ext uri="{FF2B5EF4-FFF2-40B4-BE49-F238E27FC236}">
                <a16:creationId xmlns:a16="http://schemas.microsoft.com/office/drawing/2014/main" id="{2776CF9D-E037-4B89-A5CD-7F4404FBCAAE}"/>
              </a:ext>
            </a:extLst>
          </p:cNvPr>
          <p:cNvPicPr>
            <a:picLocks noChangeAspect="1"/>
          </p:cNvPicPr>
          <p:nvPr/>
        </p:nvPicPr>
        <p:blipFill>
          <a:blip r:embed="rId2">
            <a:duotone>
              <a:schemeClr val="accent1">
                <a:shade val="45000"/>
                <a:satMod val="135000"/>
              </a:schemeClr>
              <a:prstClr val="white"/>
            </a:duotone>
          </a:blip>
          <a:stretch>
            <a:fillRect/>
          </a:stretch>
        </p:blipFill>
        <p:spPr>
          <a:xfrm>
            <a:off x="2731100" y="758721"/>
            <a:ext cx="6033337" cy="3770836"/>
          </a:xfrm>
          <a:prstGeom prst="rect">
            <a:avLst/>
          </a:prstGeom>
        </p:spPr>
      </p:pic>
      <p:sp>
        <p:nvSpPr>
          <p:cNvPr id="4" name="TextBox 3">
            <a:extLst>
              <a:ext uri="{FF2B5EF4-FFF2-40B4-BE49-F238E27FC236}">
                <a16:creationId xmlns:a16="http://schemas.microsoft.com/office/drawing/2014/main" id="{91077294-633D-8672-466D-18C5A1D507E5}"/>
              </a:ext>
            </a:extLst>
          </p:cNvPr>
          <p:cNvSpPr txBox="1"/>
          <p:nvPr/>
        </p:nvSpPr>
        <p:spPr>
          <a:xfrm>
            <a:off x="3403225" y="4206391"/>
            <a:ext cx="4689086" cy="3877985"/>
          </a:xfrm>
          <a:prstGeom prst="rect">
            <a:avLst/>
          </a:prstGeom>
          <a:noFill/>
        </p:spPr>
        <p:txBody>
          <a:bodyPr wrap="square">
            <a:spAutoFit/>
          </a:bodyPr>
          <a:lstStyle/>
          <a:p>
            <a:r>
              <a:rPr lang="en-US" sz="1800" dirty="0"/>
              <a:t>About 60% of children who are sexually abused are abused by the people the family trusts</a:t>
            </a:r>
            <a:r>
              <a:rPr lang="en-US" sz="1800" baseline="30000" dirty="0"/>
              <a:t>1</a:t>
            </a:r>
          </a:p>
          <a:p>
            <a:endParaRPr lang="en-US" baseline="30000" dirty="0"/>
          </a:p>
          <a:p>
            <a:r>
              <a:rPr lang="en-US" sz="1800" dirty="0"/>
              <a:t>As many as 40% of children who are sexually abused are abused by older or more powerful children.</a:t>
            </a:r>
          </a:p>
          <a:p>
            <a:endParaRPr lang="en-US" baseline="30000" dirty="0"/>
          </a:p>
          <a:p>
            <a:r>
              <a:rPr lang="en-US" dirty="0"/>
              <a:t>Abuse is about power and control. And </a:t>
            </a:r>
            <a:r>
              <a:rPr lang="en-US" b="1" dirty="0"/>
              <a:t>sexual abuse is no different.</a:t>
            </a:r>
            <a:r>
              <a:rPr lang="en-US" dirty="0"/>
              <a:t> It is </a:t>
            </a:r>
            <a:r>
              <a:rPr lang="en-US" i="1" dirty="0"/>
              <a:t>always</a:t>
            </a:r>
            <a:r>
              <a:rPr lang="en-US" dirty="0"/>
              <a:t> primarily about power and control.</a:t>
            </a:r>
          </a:p>
          <a:p>
            <a:pPr lvl="1">
              <a:buFont typeface="Wingdings" panose="05000000000000000000" pitchFamily="2" charset="2"/>
              <a:buChar char="§"/>
            </a:pPr>
            <a:r>
              <a:rPr lang="en-US" dirty="0"/>
              <a:t> In fact, abusers groom their victims and communities in order to establish and enforce control</a:t>
            </a:r>
            <a:endParaRPr lang="en-US" baseline="30000" dirty="0"/>
          </a:p>
          <a:p>
            <a:endParaRPr lang="en-US" sz="1800" baseline="30000" dirty="0"/>
          </a:p>
          <a:p>
            <a:endParaRPr lang="en-US" sz="1800" baseline="30000" dirty="0"/>
          </a:p>
        </p:txBody>
      </p:sp>
    </p:spTree>
    <p:extLst>
      <p:ext uri="{BB962C8B-B14F-4D97-AF65-F5344CB8AC3E}">
        <p14:creationId xmlns:p14="http://schemas.microsoft.com/office/powerpoint/2010/main" val="3938159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8"/>
          <p:cNvSpPr txBox="1">
            <a:spLocks noGrp="1"/>
          </p:cNvSpPr>
          <p:nvPr>
            <p:ph type="ctrTitle"/>
          </p:nvPr>
        </p:nvSpPr>
        <p:spPr>
          <a:xfrm>
            <a:off x="1" y="3065480"/>
            <a:ext cx="6800850" cy="706376"/>
          </a:xfrm>
          <a:prstGeom prst="rect">
            <a:avLst/>
          </a:prstGeom>
          <a:noFill/>
          <a:ln>
            <a:noFill/>
          </a:ln>
        </p:spPr>
        <p:txBody>
          <a:bodyPr spcFirstLastPara="1" vert="horz" wrap="square" lIns="91425" tIns="45713" rIns="91425" bIns="45713" rtlCol="0" anchor="ctr" anchorCtr="0">
            <a:noAutofit/>
          </a:bodyPr>
          <a:lstStyle/>
          <a:p>
            <a:pPr algn="ctr">
              <a:lnSpc>
                <a:spcPct val="100000"/>
              </a:lnSpc>
              <a:spcBef>
                <a:spcPts val="0"/>
              </a:spcBef>
              <a:buClr>
                <a:schemeClr val="lt1"/>
              </a:buClr>
              <a:buSzPts val="9600"/>
            </a:pPr>
            <a:br>
              <a:rPr lang="en-US" sz="2250" dirty="0">
                <a:solidFill>
                  <a:schemeClr val="lt1"/>
                </a:solidFill>
                <a:latin typeface="Venti CF Light" pitchFamily="2" charset="77"/>
                <a:ea typeface="Avenir"/>
                <a:cs typeface="Avenir"/>
                <a:sym typeface="Avenir"/>
              </a:rPr>
            </a:br>
            <a:br>
              <a:rPr lang="en-US" sz="2250"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Believed they were superior</a:t>
            </a:r>
            <a:br>
              <a:rPr lang="en-US" sz="2400"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(Job 5:8; 8:2; 11:2-12; 12:1-3)</a:t>
            </a:r>
            <a:br>
              <a:rPr lang="en-US" sz="2400" dirty="0">
                <a:solidFill>
                  <a:schemeClr val="lt1"/>
                </a:solidFill>
                <a:latin typeface="Venti CF Light" pitchFamily="2" charset="77"/>
                <a:ea typeface="Avenir"/>
                <a:cs typeface="Avenir"/>
                <a:sym typeface="Avenir"/>
              </a:rPr>
            </a:br>
            <a:br>
              <a:rPr lang="en-US" sz="2400"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Communicated judgment</a:t>
            </a:r>
            <a:br>
              <a:rPr lang="en-US" sz="2400"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(Job 4:4-9; 15:2-6)</a:t>
            </a:r>
            <a:br>
              <a:rPr lang="en-US" sz="2400" dirty="0">
                <a:solidFill>
                  <a:schemeClr val="lt1"/>
                </a:solidFill>
                <a:latin typeface="Venti CF Light" pitchFamily="2" charset="77"/>
                <a:ea typeface="Avenir"/>
                <a:cs typeface="Avenir"/>
                <a:sym typeface="Avenir"/>
              </a:rPr>
            </a:br>
            <a:br>
              <a:rPr lang="en-US" sz="2400"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Did not correctly portray the Lord</a:t>
            </a:r>
            <a:br>
              <a:rPr lang="en-US" dirty="0">
                <a:solidFill>
                  <a:schemeClr val="lt1"/>
                </a:solidFill>
                <a:latin typeface="Venti CF Light" pitchFamily="2" charset="77"/>
                <a:ea typeface="Avenir"/>
                <a:cs typeface="Avenir"/>
                <a:sym typeface="Avenir"/>
              </a:rPr>
            </a:br>
            <a:r>
              <a:rPr lang="en-US" sz="2400" dirty="0">
                <a:solidFill>
                  <a:schemeClr val="lt1"/>
                </a:solidFill>
                <a:latin typeface="Venti CF Light" pitchFamily="2" charset="77"/>
                <a:ea typeface="Avenir"/>
                <a:cs typeface="Avenir"/>
                <a:sym typeface="Avenir"/>
              </a:rPr>
              <a:t>(Job 42:7)</a:t>
            </a:r>
            <a:br>
              <a:rPr lang="en-US" sz="2250" dirty="0">
                <a:solidFill>
                  <a:schemeClr val="lt1"/>
                </a:solidFill>
                <a:latin typeface="Venti CF Light" pitchFamily="2" charset="77"/>
                <a:ea typeface="Avenir"/>
                <a:cs typeface="Avenir"/>
                <a:sym typeface="Avenir"/>
              </a:rPr>
            </a:br>
            <a:endParaRPr sz="2025" dirty="0">
              <a:solidFill>
                <a:schemeClr val="lt1"/>
              </a:solidFill>
              <a:latin typeface="Venti CF Light" pitchFamily="2" charset="77"/>
              <a:ea typeface="Avenir"/>
              <a:cs typeface="Avenir"/>
              <a:sym typeface="Avenir"/>
            </a:endParaRPr>
          </a:p>
        </p:txBody>
      </p:sp>
      <p:sp>
        <p:nvSpPr>
          <p:cNvPr id="148" name="Google Shape;148;p8"/>
          <p:cNvSpPr txBox="1">
            <a:spLocks noGrp="1"/>
          </p:cNvSpPr>
          <p:nvPr>
            <p:ph type="subTitle" idx="1"/>
          </p:nvPr>
        </p:nvSpPr>
        <p:spPr>
          <a:xfrm>
            <a:off x="1303034" y="7059139"/>
            <a:ext cx="6400800" cy="1314279"/>
          </a:xfrm>
          <a:prstGeom prst="rect">
            <a:avLst/>
          </a:prstGeom>
          <a:noFill/>
          <a:ln>
            <a:noFill/>
          </a:ln>
        </p:spPr>
        <p:txBody>
          <a:bodyPr spcFirstLastPara="1" vert="horz" wrap="square" lIns="91425" tIns="45713" rIns="91425" bIns="45713" rtlCol="0" anchor="t" anchorCtr="0">
            <a:noAutofit/>
          </a:bodyPr>
          <a:lstStyle/>
          <a:p>
            <a:pPr marL="0" indent="0" algn="ctr">
              <a:lnSpc>
                <a:spcPct val="100000"/>
              </a:lnSpc>
              <a:spcBef>
                <a:spcPts val="0"/>
              </a:spcBef>
              <a:buClr>
                <a:srgbClr val="888888"/>
              </a:buClr>
              <a:buSzPts val="8500"/>
              <a:buNone/>
            </a:pPr>
            <a:endParaRPr sz="3150">
              <a:solidFill>
                <a:srgbClr val="888888"/>
              </a:solidFill>
              <a:latin typeface="Venti CF Light" pitchFamily="2" charset="77"/>
              <a:sym typeface="Calibri"/>
            </a:endParaRPr>
          </a:p>
        </p:txBody>
      </p:sp>
      <p:sp>
        <p:nvSpPr>
          <p:cNvPr id="2" name="TextBox 1">
            <a:extLst>
              <a:ext uri="{FF2B5EF4-FFF2-40B4-BE49-F238E27FC236}">
                <a16:creationId xmlns:a16="http://schemas.microsoft.com/office/drawing/2014/main" id="{C4616326-4719-428A-B7B8-BAB7C8FC530E}"/>
              </a:ext>
            </a:extLst>
          </p:cNvPr>
          <p:cNvSpPr txBox="1"/>
          <p:nvPr/>
        </p:nvSpPr>
        <p:spPr>
          <a:xfrm>
            <a:off x="6965157" y="1543050"/>
            <a:ext cx="1860303" cy="2862322"/>
          </a:xfrm>
          <a:prstGeom prst="rect">
            <a:avLst/>
          </a:prstGeom>
          <a:noFill/>
        </p:spPr>
        <p:txBody>
          <a:bodyPr wrap="square" rtlCol="0">
            <a:spAutoFit/>
          </a:bodyPr>
          <a:lstStyle/>
          <a:p>
            <a:pPr algn="ctr"/>
            <a:r>
              <a:rPr lang="en-US" sz="3000" b="1" dirty="0">
                <a:solidFill>
                  <a:schemeClr val="accent1"/>
                </a:solidFill>
                <a:latin typeface="Venti CF Demi Bold" pitchFamily="2" charset="77"/>
                <a:ea typeface="Avenir"/>
                <a:cs typeface="Avenir"/>
                <a:sym typeface="Avenir"/>
              </a:rPr>
              <a:t>Job’s friends</a:t>
            </a:r>
          </a:p>
          <a:p>
            <a:pPr algn="ctr"/>
            <a:endParaRPr lang="en-US" sz="3000" b="1" dirty="0">
              <a:solidFill>
                <a:schemeClr val="accent1"/>
              </a:solidFill>
              <a:latin typeface="Venti CF Demi Bold" pitchFamily="2" charset="77"/>
              <a:sym typeface="Avenir"/>
            </a:endParaRPr>
          </a:p>
          <a:p>
            <a:pPr algn="ctr"/>
            <a:r>
              <a:rPr lang="en-US" sz="3000" b="1" dirty="0">
                <a:solidFill>
                  <a:schemeClr val="accent1"/>
                </a:solidFill>
                <a:latin typeface="Venti CF Demi Bold" pitchFamily="2" charset="77"/>
                <a:sym typeface="Avenir"/>
              </a:rPr>
              <a:t>Our words shape suffering</a:t>
            </a:r>
            <a:endParaRPr lang="en-US" sz="3000" dirty="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4938"/>
            <a:ext cx="7750175" cy="1047750"/>
          </a:xfrm>
        </p:spPr>
        <p:txBody>
          <a:bodyPr>
            <a:normAutofit/>
          </a:bodyPr>
          <a:lstStyle/>
          <a:p>
            <a:r>
              <a:rPr lang="en-US" sz="4800" b="1" dirty="0">
                <a:solidFill>
                  <a:schemeClr val="accent1"/>
                </a:solidFill>
              </a:rPr>
              <a:t>Victim Blaming</a:t>
            </a:r>
          </a:p>
        </p:txBody>
      </p:sp>
      <p:sp>
        <p:nvSpPr>
          <p:cNvPr id="3" name="Text Placeholder 2"/>
          <p:cNvSpPr>
            <a:spLocks noGrp="1"/>
          </p:cNvSpPr>
          <p:nvPr>
            <p:ph idx="4294967295"/>
          </p:nvPr>
        </p:nvSpPr>
        <p:spPr>
          <a:xfrm>
            <a:off x="0" y="1943100"/>
            <a:ext cx="8948738" cy="4348163"/>
          </a:xfrm>
        </p:spPr>
        <p:txBody>
          <a:bodyPr>
            <a:normAutofit fontScale="25000" lnSpcReduction="20000"/>
          </a:bodyPr>
          <a:lstStyle/>
          <a:p>
            <a:endParaRPr lang="en-US" sz="4200" dirty="0"/>
          </a:p>
          <a:p>
            <a:r>
              <a:rPr lang="en-US" sz="9600" dirty="0"/>
              <a:t>Victim blaming occurs when the victim of a crime or any wrongful act is held entirely or partially responsible for the harm that befell them. </a:t>
            </a:r>
          </a:p>
          <a:p>
            <a:endParaRPr lang="en-US" sz="5600" dirty="0"/>
          </a:p>
          <a:p>
            <a:r>
              <a:rPr lang="en-US" sz="9600" dirty="0"/>
              <a:t>Why do we do this?</a:t>
            </a:r>
          </a:p>
          <a:p>
            <a:pPr lvl="1"/>
            <a:r>
              <a:rPr lang="en-US" sz="7200" dirty="0"/>
              <a:t>To distance ourselves from an unpleasant occurrence and this gives a false sense that this could not happen to us.</a:t>
            </a:r>
          </a:p>
          <a:p>
            <a:pPr lvl="1"/>
            <a:r>
              <a:rPr lang="en-US" sz="7200" dirty="0"/>
              <a:t>What we believe about sin and human nature. Being a sinner doesn’t mean that the victim sinned in a way that makes them directly responsible for the abuse. </a:t>
            </a:r>
          </a:p>
          <a:p>
            <a:pPr lvl="1"/>
            <a:r>
              <a:rPr lang="en-US" sz="7200" dirty="0"/>
              <a:t>What we believe about suffering and the nature of God. If I am good I receive blessings- if bad then cursing.</a:t>
            </a:r>
          </a:p>
          <a:p>
            <a:pPr lvl="1"/>
            <a:r>
              <a:rPr lang="en-US" sz="7200" dirty="0"/>
              <a:t>Don’t understand abuse- think it is like our normal relationships. Misunderstand we think that people have influence and are considered. Or even think it is safe to leave!</a:t>
            </a:r>
          </a:p>
          <a:p>
            <a:pPr lvl="1">
              <a:buNone/>
            </a:pPr>
            <a:endParaRPr lang="en-US" sz="5600" dirty="0"/>
          </a:p>
          <a:p>
            <a:r>
              <a:rPr lang="en-US" sz="9600" dirty="0"/>
              <a:t>Victim-blaming reinforces what the abuser has been saying all along; that it is the victim’s fault that this is happening.</a:t>
            </a:r>
          </a:p>
          <a:p>
            <a:r>
              <a:rPr lang="en-US" sz="9600" dirty="0"/>
              <a:t> It is NOT the victim’s fault or responsibility to fix the situation; abuser’s responsibility</a:t>
            </a:r>
          </a:p>
          <a:p>
            <a:pPr algn="ctr"/>
            <a:r>
              <a:rPr lang="en-US" sz="8000" b="1" dirty="0">
                <a:solidFill>
                  <a:schemeClr val="accent1"/>
                </a:solidFill>
              </a:rPr>
              <a:t>What are ways that we unknowingly blame victims?</a:t>
            </a:r>
          </a:p>
          <a:p>
            <a:endParaRPr lang="en-US" sz="4200" dirty="0"/>
          </a:p>
          <a:p>
            <a:pPr>
              <a:buNone/>
            </a:pPr>
            <a:endParaRPr lang="en-US" sz="4200" dirty="0"/>
          </a:p>
          <a:p>
            <a:endParaRPr lang="en-US" dirty="0"/>
          </a:p>
          <a:p>
            <a:endParaRPr lang="en-US"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E7BF64-F06D-48AE-B46B-E8A7F196352B}"/>
              </a:ext>
            </a:extLst>
          </p:cNvPr>
          <p:cNvPicPr>
            <a:picLocks noChangeAspect="1"/>
          </p:cNvPicPr>
          <p:nvPr/>
        </p:nvPicPr>
        <p:blipFill>
          <a:blip r:embed="rId2">
            <a:duotone>
              <a:schemeClr val="accent4">
                <a:shade val="45000"/>
                <a:satMod val="135000"/>
              </a:schemeClr>
              <a:prstClr val="white"/>
            </a:duotone>
          </a:blip>
          <a:stretch>
            <a:fillRect/>
          </a:stretch>
        </p:blipFill>
        <p:spPr>
          <a:xfrm flipH="1">
            <a:off x="5794716" y="-351126"/>
            <a:ext cx="4102874" cy="5131822"/>
          </a:xfrm>
          <a:prstGeom prst="rect">
            <a:avLst/>
          </a:prstGeom>
        </p:spPr>
      </p:pic>
      <p:sp>
        <p:nvSpPr>
          <p:cNvPr id="49" name="Rectangle 48">
            <a:extLst>
              <a:ext uri="{FF2B5EF4-FFF2-40B4-BE49-F238E27FC236}">
                <a16:creationId xmlns:a16="http://schemas.microsoft.com/office/drawing/2014/main" id="{96C6618E-5E99-4845-963C-91C7A65C9284}"/>
              </a:ext>
            </a:extLst>
          </p:cNvPr>
          <p:cNvSpPr/>
          <p:nvPr/>
        </p:nvSpPr>
        <p:spPr>
          <a:xfrm>
            <a:off x="6694508" y="826086"/>
            <a:ext cx="2168029" cy="1938992"/>
          </a:xfrm>
          <a:prstGeom prst="rect">
            <a:avLst/>
          </a:prstGeom>
          <a:noFill/>
        </p:spPr>
        <p:txBody>
          <a:bodyPr wrap="none" lIns="68580" tIns="34290" rIns="68580" bIns="34290">
            <a:spAutoFit/>
          </a:bodyPr>
          <a:lstStyle/>
          <a:p>
            <a:pPr algn="ctr"/>
            <a:r>
              <a:rPr lang="en-US" sz="4050" dirty="0">
                <a:ln w="0">
                  <a:solidFill>
                    <a:schemeClr val="accent6">
                      <a:lumMod val="60000"/>
                      <a:lumOff val="40000"/>
                    </a:schemeClr>
                  </a:solidFill>
                </a:ln>
                <a:solidFill>
                  <a:schemeClr val="accent4">
                    <a:lumMod val="60000"/>
                    <a:lumOff val="40000"/>
                  </a:schemeClr>
                </a:solidFill>
                <a:effectLst>
                  <a:reflection blurRad="6350" stA="53000" endA="300" endPos="35500" dir="5400000" sy="-90000" algn="bl" rotWithShape="0"/>
                </a:effectLst>
              </a:rPr>
              <a:t>What </a:t>
            </a:r>
          </a:p>
          <a:p>
            <a:pPr algn="ctr"/>
            <a:r>
              <a:rPr lang="en-US" sz="4050" dirty="0">
                <a:ln w="0">
                  <a:solidFill>
                    <a:schemeClr val="accent6">
                      <a:lumMod val="60000"/>
                      <a:lumOff val="40000"/>
                    </a:schemeClr>
                  </a:solidFill>
                </a:ln>
                <a:solidFill>
                  <a:schemeClr val="accent4">
                    <a:lumMod val="60000"/>
                    <a:lumOff val="40000"/>
                  </a:schemeClr>
                </a:solidFill>
                <a:effectLst>
                  <a:reflection blurRad="6350" stA="53000" endA="300" endPos="35500" dir="5400000" sy="-90000" algn="bl" rotWithShape="0"/>
                </a:effectLst>
              </a:rPr>
              <a:t>Is Wrong </a:t>
            </a:r>
          </a:p>
          <a:p>
            <a:pPr algn="ctr"/>
            <a:r>
              <a:rPr lang="en-US" sz="4050" dirty="0">
                <a:ln w="0">
                  <a:solidFill>
                    <a:schemeClr val="accent6">
                      <a:lumMod val="60000"/>
                      <a:lumOff val="40000"/>
                    </a:schemeClr>
                  </a:solidFill>
                </a:ln>
                <a:solidFill>
                  <a:schemeClr val="accent4">
                    <a:lumMod val="60000"/>
                    <a:lumOff val="40000"/>
                  </a:schemeClr>
                </a:solidFill>
                <a:effectLst>
                  <a:reflection blurRad="6350" stA="53000" endA="300" endPos="35500" dir="5400000" sy="-90000" algn="bl" rotWithShape="0"/>
                </a:effectLst>
              </a:rPr>
              <a:t>with You?</a:t>
            </a:r>
          </a:p>
        </p:txBody>
      </p:sp>
      <p:sp>
        <p:nvSpPr>
          <p:cNvPr id="54" name="Rectangle 53">
            <a:extLst>
              <a:ext uri="{FF2B5EF4-FFF2-40B4-BE49-F238E27FC236}">
                <a16:creationId xmlns:a16="http://schemas.microsoft.com/office/drawing/2014/main" id="{9BDA0EC7-EB70-4A2A-886B-96D857BA00A5}"/>
              </a:ext>
            </a:extLst>
          </p:cNvPr>
          <p:cNvSpPr/>
          <p:nvPr/>
        </p:nvSpPr>
        <p:spPr>
          <a:xfrm>
            <a:off x="744005" y="5417139"/>
            <a:ext cx="1777843" cy="692497"/>
          </a:xfrm>
          <a:prstGeom prst="rect">
            <a:avLst/>
          </a:prstGeom>
          <a:noFill/>
        </p:spPr>
        <p:txBody>
          <a:bodyPr wrap="square" lIns="68580" tIns="34290" rIns="68580" bIns="34290">
            <a:spAutoFit/>
          </a:bodyPr>
          <a:lstStyle/>
          <a:p>
            <a:pPr algn="ctr"/>
            <a:r>
              <a:rPr lang="en-US" sz="40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Trauma</a:t>
            </a:r>
          </a:p>
        </p:txBody>
      </p:sp>
      <p:sp>
        <p:nvSpPr>
          <p:cNvPr id="5" name="TextBox 4">
            <a:extLst>
              <a:ext uri="{FF2B5EF4-FFF2-40B4-BE49-F238E27FC236}">
                <a16:creationId xmlns:a16="http://schemas.microsoft.com/office/drawing/2014/main" id="{9B8D8DD5-B840-4A70-8270-766099E286D3}"/>
              </a:ext>
            </a:extLst>
          </p:cNvPr>
          <p:cNvSpPr txBox="1"/>
          <p:nvPr/>
        </p:nvSpPr>
        <p:spPr>
          <a:xfrm>
            <a:off x="5214942" y="3661161"/>
            <a:ext cx="3929062" cy="3370153"/>
          </a:xfrm>
          <a:prstGeom prst="rect">
            <a:avLst/>
          </a:prstGeom>
          <a:noFill/>
        </p:spPr>
        <p:txBody>
          <a:bodyPr wrap="square" rtlCol="0">
            <a:spAutoFit/>
          </a:bodyPr>
          <a:lstStyle/>
          <a:p>
            <a:pPr marL="342900" indent="-342900">
              <a:buFont typeface="Wingdings" panose="05000000000000000000" pitchFamily="2" charset="2"/>
              <a:buChar char="§"/>
            </a:pPr>
            <a:r>
              <a:rPr lang="en-US" sz="2400" dirty="0"/>
              <a:t>Why do you stay with him?</a:t>
            </a:r>
          </a:p>
          <a:p>
            <a:pPr marL="342900" indent="-342900">
              <a:buFont typeface="Wingdings" panose="05000000000000000000" pitchFamily="2" charset="2"/>
              <a:buChar char="§"/>
            </a:pPr>
            <a:r>
              <a:rPr lang="en-US" sz="2400" dirty="0"/>
              <a:t>It’s time to move on</a:t>
            </a:r>
          </a:p>
          <a:p>
            <a:pPr marL="342900" indent="-342900">
              <a:buFont typeface="Wingdings" panose="05000000000000000000" pitchFamily="2" charset="2"/>
              <a:buChar char="§"/>
            </a:pPr>
            <a:r>
              <a:rPr lang="en-US" sz="2400" dirty="0"/>
              <a:t>Why aren’t you trusting God with this?</a:t>
            </a:r>
          </a:p>
          <a:p>
            <a:pPr marL="342900" indent="-342900">
              <a:buFont typeface="Wingdings" panose="05000000000000000000" pitchFamily="2" charset="2"/>
              <a:buChar char="§"/>
            </a:pPr>
            <a:r>
              <a:rPr lang="en-US" sz="2400" dirty="0"/>
              <a:t>Are you sure?</a:t>
            </a:r>
          </a:p>
          <a:p>
            <a:pPr marL="342900" indent="-342900">
              <a:buFont typeface="Wingdings" panose="05000000000000000000" pitchFamily="2" charset="2"/>
              <a:buChar char="§"/>
            </a:pPr>
            <a:r>
              <a:rPr lang="en-US" sz="2400" dirty="0"/>
              <a:t>Why didn’t you tell sooner?</a:t>
            </a:r>
          </a:p>
          <a:p>
            <a:pPr marL="342900" indent="-342900">
              <a:buFont typeface="Wingdings" panose="05000000000000000000" pitchFamily="2" charset="2"/>
              <a:buChar char="§"/>
            </a:pPr>
            <a:endParaRPr lang="en-US" sz="2400" dirty="0"/>
          </a:p>
          <a:p>
            <a:endParaRPr lang="en-US" sz="2100" dirty="0"/>
          </a:p>
        </p:txBody>
      </p:sp>
      <p:grpSp>
        <p:nvGrpSpPr>
          <p:cNvPr id="9" name="Group 8">
            <a:extLst>
              <a:ext uri="{FF2B5EF4-FFF2-40B4-BE49-F238E27FC236}">
                <a16:creationId xmlns:a16="http://schemas.microsoft.com/office/drawing/2014/main" id="{92BD211B-4CC1-476A-A3BF-8B17A9C77B8C}"/>
              </a:ext>
            </a:extLst>
          </p:cNvPr>
          <p:cNvGrpSpPr/>
          <p:nvPr/>
        </p:nvGrpSpPr>
        <p:grpSpPr>
          <a:xfrm>
            <a:off x="3221059" y="1107966"/>
            <a:ext cx="2123761" cy="1891910"/>
            <a:chOff x="3764558" y="1568280"/>
            <a:chExt cx="2123761" cy="1891910"/>
          </a:xfrm>
        </p:grpSpPr>
        <p:sp>
          <p:nvSpPr>
            <p:cNvPr id="7" name="Speech Bubble: Oval 6">
              <a:extLst>
                <a:ext uri="{FF2B5EF4-FFF2-40B4-BE49-F238E27FC236}">
                  <a16:creationId xmlns:a16="http://schemas.microsoft.com/office/drawing/2014/main" id="{8A56241B-068E-462F-917E-78E7FFB65DD4}"/>
                </a:ext>
              </a:extLst>
            </p:cNvPr>
            <p:cNvSpPr/>
            <p:nvPr/>
          </p:nvSpPr>
          <p:spPr>
            <a:xfrm>
              <a:off x="3764558" y="1568280"/>
              <a:ext cx="2028825" cy="18919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0AA0D9FD-184F-4B9D-A3D3-8CD6D5704756}"/>
                </a:ext>
              </a:extLst>
            </p:cNvPr>
            <p:cNvSpPr/>
            <p:nvPr/>
          </p:nvSpPr>
          <p:spPr>
            <a:xfrm>
              <a:off x="4129927" y="1782049"/>
              <a:ext cx="1758392" cy="1592744"/>
            </a:xfrm>
            <a:prstGeom prst="rect">
              <a:avLst/>
            </a:prstGeom>
          </p:spPr>
          <p:txBody>
            <a:bodyPr wrap="square">
              <a:spAutoFit/>
            </a:bodyPr>
            <a:lstStyle/>
            <a:p>
              <a:r>
                <a:rPr lang="en-US" sz="1350" dirty="0"/>
                <a:t>“</a:t>
              </a:r>
              <a:r>
                <a:rPr lang="en-US" sz="2100" dirty="0"/>
                <a:t>You are miserable comforters,</a:t>
              </a:r>
            </a:p>
            <a:p>
              <a:r>
                <a:rPr lang="en-US" sz="2100" dirty="0"/>
                <a:t> all of you!”</a:t>
              </a:r>
            </a:p>
            <a:p>
              <a:r>
                <a:rPr lang="en-US" sz="1350" dirty="0"/>
                <a:t> (</a:t>
              </a:r>
              <a:r>
                <a:rPr lang="en-US" sz="1350" dirty="0">
                  <a:hlinkClick r:id="rId3">
                    <a:extLst>
                      <a:ext uri="{A12FA001-AC4F-418D-AE19-62706E023703}">
                        <ahyp:hlinkClr xmlns:ahyp="http://schemas.microsoft.com/office/drawing/2018/hyperlinkcolor" val="tx"/>
                      </a:ext>
                    </a:extLst>
                  </a:hlinkClick>
                </a:rPr>
                <a:t>Job 16:2</a:t>
              </a:r>
              <a:r>
                <a:rPr lang="en-US" sz="1350" dirty="0"/>
                <a:t>). </a:t>
              </a:r>
            </a:p>
          </p:txBody>
        </p:sp>
      </p:grpSp>
      <p:pic>
        <p:nvPicPr>
          <p:cNvPr id="26" name="Google Shape;121;p18" descr="overstimulation.jpg">
            <a:extLst>
              <a:ext uri="{FF2B5EF4-FFF2-40B4-BE49-F238E27FC236}">
                <a16:creationId xmlns:a16="http://schemas.microsoft.com/office/drawing/2014/main" id="{1862859D-9BF0-49F2-A0A7-ED3F0B31EA8B}"/>
              </a:ext>
            </a:extLst>
          </p:cNvPr>
          <p:cNvPicPr preferRelativeResize="0"/>
          <p:nvPr/>
        </p:nvPicPr>
        <p:blipFill rotWithShape="1">
          <a:blip r:embed="rId4">
            <a:alphaModFix/>
          </a:blip>
          <a:srcRect l="2371" t="6746" r="2154" b="12968"/>
          <a:stretch/>
        </p:blipFill>
        <p:spPr>
          <a:xfrm>
            <a:off x="924589" y="1882517"/>
            <a:ext cx="1684759" cy="1765121"/>
          </a:xfrm>
          <a:prstGeom prst="rect">
            <a:avLst/>
          </a:prstGeom>
          <a:noFill/>
          <a:ln>
            <a:noFill/>
          </a:ln>
        </p:spPr>
      </p:pic>
      <p:sp>
        <p:nvSpPr>
          <p:cNvPr id="27" name="Google Shape;126;p18">
            <a:extLst>
              <a:ext uri="{FF2B5EF4-FFF2-40B4-BE49-F238E27FC236}">
                <a16:creationId xmlns:a16="http://schemas.microsoft.com/office/drawing/2014/main" id="{D5F1E82B-8E48-4622-A9EB-760D1959CB0F}"/>
              </a:ext>
            </a:extLst>
          </p:cNvPr>
          <p:cNvSpPr/>
          <p:nvPr/>
        </p:nvSpPr>
        <p:spPr>
          <a:xfrm>
            <a:off x="2794262" y="10127505"/>
            <a:ext cx="956444" cy="1210287"/>
          </a:xfrm>
          <a:prstGeom prst="rect">
            <a:avLst/>
          </a:prstGeom>
          <a:noFill/>
          <a:ln>
            <a:noFill/>
          </a:ln>
        </p:spPr>
        <p:txBody>
          <a:bodyPr spcFirstLastPara="1" wrap="square" lIns="182875" tIns="91425" rIns="182875" bIns="91425" anchor="t" anchorCtr="0">
            <a:noAutofit/>
          </a:bodyPr>
          <a:lstStyle/>
          <a:p>
            <a:pPr marL="0" marR="0" lvl="0" indent="0" algn="ctr" rtl="0">
              <a:spcBef>
                <a:spcPts val="0"/>
              </a:spcBef>
              <a:spcAft>
                <a:spcPts val="0"/>
              </a:spcAft>
              <a:buNone/>
            </a:pPr>
            <a:r>
              <a:rPr lang="en-US" sz="9900" u="none" strike="noStrike" cap="none" dirty="0">
                <a:solidFill>
                  <a:srgbClr val="205867"/>
                </a:solidFill>
                <a:latin typeface="Avenir"/>
                <a:ea typeface="Avenir"/>
                <a:cs typeface="Avenir"/>
                <a:sym typeface="Avenir"/>
              </a:rPr>
              <a:t>Trauma</a:t>
            </a:r>
            <a:endParaRPr sz="9900" u="none" strike="noStrike" cap="none" dirty="0">
              <a:solidFill>
                <a:srgbClr val="205867"/>
              </a:solidFill>
              <a:latin typeface="Avenir"/>
              <a:ea typeface="Avenir"/>
              <a:cs typeface="Avenir"/>
              <a:sym typeface="Avenir"/>
            </a:endParaRPr>
          </a:p>
        </p:txBody>
      </p:sp>
      <p:pic>
        <p:nvPicPr>
          <p:cNvPr id="28" name="Google Shape;122;p18">
            <a:extLst>
              <a:ext uri="{FF2B5EF4-FFF2-40B4-BE49-F238E27FC236}">
                <a16:creationId xmlns:a16="http://schemas.microsoft.com/office/drawing/2014/main" id="{C774DC2A-A90B-4445-9AA7-16B684B16A1E}"/>
              </a:ext>
            </a:extLst>
          </p:cNvPr>
          <p:cNvPicPr preferRelativeResize="0"/>
          <p:nvPr/>
        </p:nvPicPr>
        <p:blipFill rotWithShape="1">
          <a:blip r:embed="rId5">
            <a:alphaModFix/>
          </a:blip>
          <a:srcRect/>
          <a:stretch/>
        </p:blipFill>
        <p:spPr>
          <a:xfrm>
            <a:off x="378792" y="1472029"/>
            <a:ext cx="3203082" cy="3976322"/>
          </a:xfrm>
          <a:prstGeom prst="rect">
            <a:avLst/>
          </a:prstGeom>
          <a:noFill/>
          <a:ln>
            <a:noFill/>
          </a:ln>
        </p:spPr>
      </p:pic>
    </p:spTree>
    <p:extLst>
      <p:ext uri="{BB962C8B-B14F-4D97-AF65-F5344CB8AC3E}">
        <p14:creationId xmlns:p14="http://schemas.microsoft.com/office/powerpoint/2010/main" val="223790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86527-3F73-4ECB-998B-ADAAC2FE3050}"/>
              </a:ext>
            </a:extLst>
          </p:cNvPr>
          <p:cNvPicPr>
            <a:picLocks noChangeAspect="1"/>
          </p:cNvPicPr>
          <p:nvPr/>
        </p:nvPicPr>
        <p:blipFill>
          <a:blip r:embed="rId2">
            <a:duotone>
              <a:schemeClr val="accent4">
                <a:shade val="45000"/>
                <a:satMod val="135000"/>
              </a:schemeClr>
              <a:prstClr val="white"/>
            </a:duotone>
          </a:blip>
          <a:stretch>
            <a:fillRect/>
          </a:stretch>
        </p:blipFill>
        <p:spPr>
          <a:xfrm flipH="1">
            <a:off x="4768892" y="743505"/>
            <a:ext cx="4102874" cy="5131822"/>
          </a:xfrm>
          <a:prstGeom prst="rect">
            <a:avLst/>
          </a:prstGeom>
        </p:spPr>
      </p:pic>
      <p:sp>
        <p:nvSpPr>
          <p:cNvPr id="3" name="Rectangle 2">
            <a:extLst>
              <a:ext uri="{FF2B5EF4-FFF2-40B4-BE49-F238E27FC236}">
                <a16:creationId xmlns:a16="http://schemas.microsoft.com/office/drawing/2014/main" id="{0C64453A-AB4E-4AD0-AA37-379B5EA9AF1C}"/>
              </a:ext>
            </a:extLst>
          </p:cNvPr>
          <p:cNvSpPr/>
          <p:nvPr/>
        </p:nvSpPr>
        <p:spPr>
          <a:xfrm>
            <a:off x="1455164" y="5603101"/>
            <a:ext cx="6627456" cy="692497"/>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Unchanged we will re-wound</a:t>
            </a:r>
          </a:p>
        </p:txBody>
      </p:sp>
      <p:sp>
        <p:nvSpPr>
          <p:cNvPr id="4" name="Speech Bubble: Oval 3">
            <a:extLst>
              <a:ext uri="{FF2B5EF4-FFF2-40B4-BE49-F238E27FC236}">
                <a16:creationId xmlns:a16="http://schemas.microsoft.com/office/drawing/2014/main" id="{63979C65-BBCB-460C-8145-BE7057CE208B}"/>
              </a:ext>
            </a:extLst>
          </p:cNvPr>
          <p:cNvSpPr/>
          <p:nvPr/>
        </p:nvSpPr>
        <p:spPr>
          <a:xfrm rot="20772405" flipH="1">
            <a:off x="690192" y="1189327"/>
            <a:ext cx="4015927" cy="22829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9A2FA02E-9D5E-4B1C-B0A7-AAC093BE9A63}"/>
              </a:ext>
            </a:extLst>
          </p:cNvPr>
          <p:cNvSpPr txBox="1"/>
          <p:nvPr/>
        </p:nvSpPr>
        <p:spPr>
          <a:xfrm>
            <a:off x="1579217" y="1577274"/>
            <a:ext cx="2237874" cy="1615827"/>
          </a:xfrm>
          <a:prstGeom prst="rect">
            <a:avLst/>
          </a:prstGeom>
          <a:noFill/>
        </p:spPr>
        <p:txBody>
          <a:bodyPr wrap="square" rtlCol="0">
            <a:spAutoFit/>
          </a:bodyPr>
          <a:lstStyle/>
          <a:p>
            <a:pPr algn="ctr"/>
            <a:r>
              <a:rPr lang="en-US" sz="3300" i="1" dirty="0">
                <a:solidFill>
                  <a:schemeClr val="bg1"/>
                </a:solidFill>
              </a:rPr>
              <a:t>Where are you sinning?</a:t>
            </a:r>
          </a:p>
        </p:txBody>
      </p:sp>
      <p:sp>
        <p:nvSpPr>
          <p:cNvPr id="5" name="TextBox 4">
            <a:extLst>
              <a:ext uri="{FF2B5EF4-FFF2-40B4-BE49-F238E27FC236}">
                <a16:creationId xmlns:a16="http://schemas.microsoft.com/office/drawing/2014/main" id="{BC1E4D8C-5DED-43F5-B876-0A94B76FAD42}"/>
              </a:ext>
            </a:extLst>
          </p:cNvPr>
          <p:cNvSpPr txBox="1"/>
          <p:nvPr/>
        </p:nvSpPr>
        <p:spPr>
          <a:xfrm>
            <a:off x="5587649" y="1577277"/>
            <a:ext cx="4514301" cy="3739485"/>
          </a:xfrm>
          <a:prstGeom prst="rect">
            <a:avLst/>
          </a:prstGeom>
          <a:noFill/>
        </p:spPr>
        <p:txBody>
          <a:bodyPr wrap="square" rtlCol="0">
            <a:spAutoFit/>
          </a:bodyPr>
          <a:lstStyle/>
          <a:p>
            <a:pPr marL="342900" indent="-342900">
              <a:buFont typeface="Arial" panose="020B0604020202020204" pitchFamily="34" charset="0"/>
              <a:buChar char="•"/>
            </a:pPr>
            <a:r>
              <a:rPr lang="en-US" sz="2100" dirty="0"/>
              <a:t>Move to our goals</a:t>
            </a:r>
          </a:p>
          <a:p>
            <a:r>
              <a:rPr lang="en-US" sz="2100" dirty="0"/>
              <a:t> before weeping</a:t>
            </a:r>
          </a:p>
          <a:p>
            <a:pPr marL="342900" indent="-342900">
              <a:buFont typeface="Arial" panose="020B0604020202020204" pitchFamily="34" charset="0"/>
              <a:buChar char="•"/>
            </a:pPr>
            <a:r>
              <a:rPr lang="en-US" sz="2100" dirty="0"/>
              <a:t>Focus on symptoms </a:t>
            </a:r>
          </a:p>
          <a:p>
            <a:r>
              <a:rPr lang="en-US" sz="2100" dirty="0"/>
              <a:t>over the story</a:t>
            </a:r>
          </a:p>
          <a:p>
            <a:pPr marL="342900" indent="-342900">
              <a:buFont typeface="Arial" panose="020B0604020202020204" pitchFamily="34" charset="0"/>
              <a:buChar char="•"/>
            </a:pPr>
            <a:r>
              <a:rPr lang="en-US" sz="2100" dirty="0"/>
              <a:t>Judge their strategies</a:t>
            </a:r>
          </a:p>
          <a:p>
            <a:pPr marL="342900" indent="-342900">
              <a:buFont typeface="Arial" panose="020B0604020202020204" pitchFamily="34" charset="0"/>
              <a:buChar char="•"/>
            </a:pPr>
            <a:r>
              <a:rPr lang="en-US" sz="2100" dirty="0"/>
              <a:t>Take over their agency</a:t>
            </a:r>
          </a:p>
          <a:p>
            <a:pPr marL="342900" indent="-342900">
              <a:buFont typeface="Arial" panose="020B0604020202020204" pitchFamily="34" charset="0"/>
              <a:buChar char="•"/>
            </a:pPr>
            <a:r>
              <a:rPr lang="en-US" sz="2100" dirty="0"/>
              <a:t>Unable to receive</a:t>
            </a:r>
          </a:p>
          <a:p>
            <a:r>
              <a:rPr lang="en-US" sz="2100" dirty="0"/>
              <a:t> correction</a:t>
            </a:r>
          </a:p>
          <a:p>
            <a:pPr marL="342900" indent="-342900">
              <a:buFont typeface="Arial" panose="020B0604020202020204" pitchFamily="34" charset="0"/>
              <a:buChar char="•"/>
            </a:pPr>
            <a:r>
              <a:rPr lang="en-US" sz="2100" dirty="0"/>
              <a:t>Unwilling to </a:t>
            </a:r>
          </a:p>
          <a:p>
            <a:r>
              <a:rPr lang="en-US" sz="2100" dirty="0"/>
              <a:t>              hear and see </a:t>
            </a:r>
          </a:p>
          <a:p>
            <a:endParaRPr lang="en-US" sz="1350" dirty="0"/>
          </a:p>
          <a:p>
            <a:endParaRPr lang="en-US" sz="1350" dirty="0"/>
          </a:p>
        </p:txBody>
      </p:sp>
      <p:sp>
        <p:nvSpPr>
          <p:cNvPr id="7" name="TextBox 6">
            <a:extLst>
              <a:ext uri="{FF2B5EF4-FFF2-40B4-BE49-F238E27FC236}">
                <a16:creationId xmlns:a16="http://schemas.microsoft.com/office/drawing/2014/main" id="{4CB89214-7BF7-42F1-A006-06E2C909DC2A}"/>
              </a:ext>
            </a:extLst>
          </p:cNvPr>
          <p:cNvSpPr txBox="1"/>
          <p:nvPr/>
        </p:nvSpPr>
        <p:spPr>
          <a:xfrm>
            <a:off x="364118" y="4163281"/>
            <a:ext cx="3777753" cy="1200329"/>
          </a:xfrm>
          <a:prstGeom prst="rect">
            <a:avLst/>
          </a:prstGeom>
          <a:noFill/>
        </p:spPr>
        <p:txBody>
          <a:bodyPr wrap="square" rtlCol="0">
            <a:spAutoFit/>
          </a:bodyPr>
          <a:lstStyle/>
          <a:p>
            <a:pPr algn="ctr"/>
            <a:r>
              <a:rPr lang="en-US" dirty="0"/>
              <a:t>‘I will fix it’</a:t>
            </a:r>
          </a:p>
          <a:p>
            <a:pPr algn="ctr"/>
            <a:r>
              <a:rPr lang="en-US" dirty="0"/>
              <a:t>vs.</a:t>
            </a:r>
          </a:p>
          <a:p>
            <a:pPr algn="ctr"/>
            <a:r>
              <a:rPr lang="en-US" dirty="0"/>
              <a:t>We will sit in the brokenness together both depending on the Lord</a:t>
            </a:r>
          </a:p>
        </p:txBody>
      </p:sp>
    </p:spTree>
    <p:extLst>
      <p:ext uri="{BB962C8B-B14F-4D97-AF65-F5344CB8AC3E}">
        <p14:creationId xmlns:p14="http://schemas.microsoft.com/office/powerpoint/2010/main" val="214477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pSp>
        <p:nvGrpSpPr>
          <p:cNvPr id="132" name="Google Shape;132;p19"/>
          <p:cNvGrpSpPr/>
          <p:nvPr/>
        </p:nvGrpSpPr>
        <p:grpSpPr>
          <a:xfrm>
            <a:off x="53709" y="838664"/>
            <a:ext cx="4087089" cy="5085688"/>
            <a:chOff x="-121270" y="13127"/>
            <a:chExt cx="5450161" cy="6781800"/>
          </a:xfrm>
        </p:grpSpPr>
        <p:pic>
          <p:nvPicPr>
            <p:cNvPr id="133" name="Google Shape;133;p19"/>
            <p:cNvPicPr preferRelativeResize="0"/>
            <p:nvPr/>
          </p:nvPicPr>
          <p:blipFill rotWithShape="1">
            <a:blip r:embed="rId3">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134" name="Google Shape;134;p19"/>
            <p:cNvGrpSpPr/>
            <p:nvPr/>
          </p:nvGrpSpPr>
          <p:grpSpPr>
            <a:xfrm>
              <a:off x="510950" y="680889"/>
              <a:ext cx="4414837" cy="4486275"/>
              <a:chOff x="490538" y="685800"/>
              <a:chExt cx="4414837" cy="4486275"/>
            </a:xfrm>
          </p:grpSpPr>
          <p:cxnSp>
            <p:nvCxnSpPr>
              <p:cNvPr id="135" name="Google Shape;135;p19"/>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6" name="Google Shape;136;p19"/>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7" name="Google Shape;137;p19"/>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8" name="Google Shape;138;p19"/>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9" name="Google Shape;139;p19"/>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0" name="Google Shape;140;p19"/>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1" name="Google Shape;141;p19"/>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2" name="Google Shape;142;p19"/>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143" name="Google Shape;143;p19"/>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144" name="Google Shape;144;p19"/>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Avoidance</a:t>
              </a:r>
              <a:endParaRPr sz="675"/>
            </a:p>
          </p:txBody>
        </p:sp>
        <p:sp>
          <p:nvSpPr>
            <p:cNvPr id="145" name="Google Shape;145;p19"/>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146" name="Google Shape;146;p19"/>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Hypervigilance</a:t>
              </a:r>
              <a:endParaRPr sz="675"/>
            </a:p>
          </p:txBody>
        </p:sp>
        <p:sp>
          <p:nvSpPr>
            <p:cNvPr id="147" name="Google Shape;147;p19"/>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Faith ?’s</a:t>
              </a:r>
              <a:endParaRPr sz="675"/>
            </a:p>
          </p:txBody>
        </p:sp>
        <p:sp>
          <p:nvSpPr>
            <p:cNvPr id="148" name="Google Shape;148;p19"/>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49" name="Google Shape;149;p19"/>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a:solidFill>
                    <a:schemeClr val="dk1"/>
                  </a:solidFill>
                  <a:latin typeface="Calibri"/>
                  <a:ea typeface="Calibri"/>
                  <a:cs typeface="Calibri"/>
                  <a:sym typeface="Calibri"/>
                </a:rPr>
                <a:t>Physical </a:t>
              </a:r>
              <a:endParaRPr sz="675"/>
            </a:p>
            <a:p>
              <a:pPr algn="ctr"/>
              <a:r>
                <a:rPr lang="en-US">
                  <a:solidFill>
                    <a:schemeClr val="dk1"/>
                  </a:solidFill>
                  <a:latin typeface="Calibri"/>
                  <a:ea typeface="Calibri"/>
                  <a:cs typeface="Calibri"/>
                  <a:sym typeface="Calibri"/>
                </a:rPr>
                <a:t>Anguish</a:t>
              </a:r>
              <a:endParaRPr sz="675"/>
            </a:p>
          </p:txBody>
        </p:sp>
      </p:grpSp>
      <p:pic>
        <p:nvPicPr>
          <p:cNvPr id="150" name="Google Shape;150;p19"/>
          <p:cNvPicPr preferRelativeResize="0"/>
          <p:nvPr/>
        </p:nvPicPr>
        <p:blipFill rotWithShape="1">
          <a:blip r:embed="rId4">
            <a:alphaModFix/>
          </a:blip>
          <a:srcRect/>
          <a:stretch/>
        </p:blipFill>
        <p:spPr>
          <a:xfrm flipH="1">
            <a:off x="4104524" y="804941"/>
            <a:ext cx="4102340" cy="5131154"/>
          </a:xfrm>
          <a:prstGeom prst="rect">
            <a:avLst/>
          </a:prstGeom>
          <a:noFill/>
          <a:ln>
            <a:noFill/>
          </a:ln>
        </p:spPr>
      </p:pic>
      <p:sp>
        <p:nvSpPr>
          <p:cNvPr id="151" name="Google Shape;151;p19"/>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sp>
        <p:nvSpPr>
          <p:cNvPr id="152" name="Google Shape;152;p19"/>
          <p:cNvSpPr txBox="1"/>
          <p:nvPr/>
        </p:nvSpPr>
        <p:spPr>
          <a:xfrm>
            <a:off x="1134507" y="5509359"/>
            <a:ext cx="1420819" cy="438525"/>
          </a:xfrm>
          <a:prstGeom prst="rect">
            <a:avLst/>
          </a:prstGeom>
          <a:noFill/>
          <a:ln>
            <a:noFill/>
          </a:ln>
        </p:spPr>
        <p:txBody>
          <a:bodyPr spcFirstLastPara="1" wrap="square" lIns="34280" tIns="17135" rIns="34280" bIns="17135" anchor="t" anchorCtr="0">
            <a:noAutofit/>
          </a:bodyPr>
          <a:lstStyle/>
          <a:p>
            <a:r>
              <a:rPr lang="en-US" sz="2625" dirty="0">
                <a:solidFill>
                  <a:schemeClr val="dk1"/>
                </a:solidFill>
                <a:latin typeface="Avenir"/>
                <a:ea typeface="Avenir"/>
                <a:cs typeface="Avenir"/>
                <a:sym typeface="Avenir"/>
              </a:rPr>
              <a:t>Trauma</a:t>
            </a:r>
            <a:endParaRPr sz="2625" dirty="0">
              <a:solidFill>
                <a:schemeClr val="dk1"/>
              </a:solidFill>
              <a:latin typeface="Avenir"/>
              <a:ea typeface="Avenir"/>
              <a:cs typeface="Avenir"/>
              <a:sym typeface="Avenir"/>
            </a:endParaRPr>
          </a:p>
        </p:txBody>
      </p:sp>
      <p:grpSp>
        <p:nvGrpSpPr>
          <p:cNvPr id="4" name="Group 3">
            <a:extLst>
              <a:ext uri="{FF2B5EF4-FFF2-40B4-BE49-F238E27FC236}">
                <a16:creationId xmlns:a16="http://schemas.microsoft.com/office/drawing/2014/main" id="{F646DAB0-8E2B-4912-B197-C8D25842FC35}"/>
              </a:ext>
            </a:extLst>
          </p:cNvPr>
          <p:cNvGrpSpPr/>
          <p:nvPr/>
        </p:nvGrpSpPr>
        <p:grpSpPr>
          <a:xfrm>
            <a:off x="0" y="0"/>
            <a:ext cx="9144000" cy="1064074"/>
            <a:chOff x="0" y="0"/>
            <a:chExt cx="9144000" cy="1064074"/>
          </a:xfrm>
        </p:grpSpPr>
        <p:sp>
          <p:nvSpPr>
            <p:cNvPr id="2" name="Rectangle 1">
              <a:extLst>
                <a:ext uri="{FF2B5EF4-FFF2-40B4-BE49-F238E27FC236}">
                  <a16:creationId xmlns:a16="http://schemas.microsoft.com/office/drawing/2014/main" id="{445C4059-017C-4807-BF98-60632A477808}"/>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1F48ED8-A1FA-4A1D-90A2-5B25BA10FB13}"/>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02" name="Google Shape;202;p21"/>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203" name="Google Shape;203;p21"/>
          <p:cNvSpPr/>
          <p:nvPr/>
        </p:nvSpPr>
        <p:spPr>
          <a:xfrm>
            <a:off x="985287" y="5511695"/>
            <a:ext cx="1419042"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sp>
        <p:nvSpPr>
          <p:cNvPr id="204" name="Google Shape;204;p21"/>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4" name="Group 23">
            <a:extLst>
              <a:ext uri="{FF2B5EF4-FFF2-40B4-BE49-F238E27FC236}">
                <a16:creationId xmlns:a16="http://schemas.microsoft.com/office/drawing/2014/main" id="{EB24C5FC-E54B-4C11-B22B-894D8DB612C8}"/>
              </a:ext>
            </a:extLst>
          </p:cNvPr>
          <p:cNvGrpSpPr/>
          <p:nvPr/>
        </p:nvGrpSpPr>
        <p:grpSpPr>
          <a:xfrm>
            <a:off x="0" y="0"/>
            <a:ext cx="9144000" cy="1064074"/>
            <a:chOff x="0" y="0"/>
            <a:chExt cx="9144000" cy="1064074"/>
          </a:xfrm>
        </p:grpSpPr>
        <p:sp>
          <p:nvSpPr>
            <p:cNvPr id="25" name="Rectangle 24">
              <a:extLst>
                <a:ext uri="{FF2B5EF4-FFF2-40B4-BE49-F238E27FC236}">
                  <a16:creationId xmlns:a16="http://schemas.microsoft.com/office/drawing/2014/main" id="{C12CE29C-D128-450A-81ED-D5EB8C26D94D}"/>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860EE8-E297-40AF-AC8E-2BDF3020A453}"/>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oogle Shape;132;p19">
            <a:extLst>
              <a:ext uri="{FF2B5EF4-FFF2-40B4-BE49-F238E27FC236}">
                <a16:creationId xmlns:a16="http://schemas.microsoft.com/office/drawing/2014/main" id="{155F06E9-9D6C-6053-8711-F49F87BABB06}"/>
              </a:ext>
            </a:extLst>
          </p:cNvPr>
          <p:cNvGrpSpPr/>
          <p:nvPr/>
        </p:nvGrpSpPr>
        <p:grpSpPr>
          <a:xfrm>
            <a:off x="53709" y="838664"/>
            <a:ext cx="4087089" cy="5085688"/>
            <a:chOff x="-121270" y="13127"/>
            <a:chExt cx="5450161" cy="6781800"/>
          </a:xfrm>
        </p:grpSpPr>
        <p:pic>
          <p:nvPicPr>
            <p:cNvPr id="3" name="Google Shape;133;p19">
              <a:extLst>
                <a:ext uri="{FF2B5EF4-FFF2-40B4-BE49-F238E27FC236}">
                  <a16:creationId xmlns:a16="http://schemas.microsoft.com/office/drawing/2014/main" id="{6B072043-C871-6219-BD6B-25101E0363DB}"/>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4" name="Google Shape;134;p19">
              <a:extLst>
                <a:ext uri="{FF2B5EF4-FFF2-40B4-BE49-F238E27FC236}">
                  <a16:creationId xmlns:a16="http://schemas.microsoft.com/office/drawing/2014/main" id="{34B9293E-C567-4B1B-72A1-2340702A8F27}"/>
                </a:ext>
              </a:extLst>
            </p:cNvPr>
            <p:cNvGrpSpPr/>
            <p:nvPr/>
          </p:nvGrpSpPr>
          <p:grpSpPr>
            <a:xfrm>
              <a:off x="510950" y="680889"/>
              <a:ext cx="4414837" cy="4486275"/>
              <a:chOff x="490538" y="685800"/>
              <a:chExt cx="4414837" cy="4486275"/>
            </a:xfrm>
          </p:grpSpPr>
          <p:cxnSp>
            <p:nvCxnSpPr>
              <p:cNvPr id="12" name="Google Shape;135;p19">
                <a:extLst>
                  <a:ext uri="{FF2B5EF4-FFF2-40B4-BE49-F238E27FC236}">
                    <a16:creationId xmlns:a16="http://schemas.microsoft.com/office/drawing/2014/main" id="{E722FB40-DB08-8981-C848-84E2C8C77B88}"/>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 name="Google Shape;136;p19">
                <a:extLst>
                  <a:ext uri="{FF2B5EF4-FFF2-40B4-BE49-F238E27FC236}">
                    <a16:creationId xmlns:a16="http://schemas.microsoft.com/office/drawing/2014/main" id="{AE712A1F-719F-951C-CA00-35014A39CC07}"/>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 name="Google Shape;137;p19">
                <a:extLst>
                  <a:ext uri="{FF2B5EF4-FFF2-40B4-BE49-F238E27FC236}">
                    <a16:creationId xmlns:a16="http://schemas.microsoft.com/office/drawing/2014/main" id="{B3A56A77-656C-793A-30EB-F006519C3D32}"/>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 name="Google Shape;138;p19">
                <a:extLst>
                  <a:ext uri="{FF2B5EF4-FFF2-40B4-BE49-F238E27FC236}">
                    <a16:creationId xmlns:a16="http://schemas.microsoft.com/office/drawing/2014/main" id="{2233BAF0-0AF9-DE7D-28B5-B9C854968C61}"/>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6" name="Google Shape;139;p19">
                <a:extLst>
                  <a:ext uri="{FF2B5EF4-FFF2-40B4-BE49-F238E27FC236}">
                    <a16:creationId xmlns:a16="http://schemas.microsoft.com/office/drawing/2014/main" id="{C297FB2D-C31F-606D-642F-6CF7F303DEA5}"/>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7" name="Google Shape;140;p19">
                <a:extLst>
                  <a:ext uri="{FF2B5EF4-FFF2-40B4-BE49-F238E27FC236}">
                    <a16:creationId xmlns:a16="http://schemas.microsoft.com/office/drawing/2014/main" id="{FC40BFF1-D279-D29F-456C-9888BBC79970}"/>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8" name="Google Shape;141;p19">
                <a:extLst>
                  <a:ext uri="{FF2B5EF4-FFF2-40B4-BE49-F238E27FC236}">
                    <a16:creationId xmlns:a16="http://schemas.microsoft.com/office/drawing/2014/main" id="{D9593561-ABED-09F3-4133-5C1A35BAAE95}"/>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Google Shape;142;p19">
                <a:extLst>
                  <a:ext uri="{FF2B5EF4-FFF2-40B4-BE49-F238E27FC236}">
                    <a16:creationId xmlns:a16="http://schemas.microsoft.com/office/drawing/2014/main" id="{84CF22DD-7D54-6741-34C6-B36AC60188A9}"/>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5" name="Google Shape;143;p19">
              <a:extLst>
                <a:ext uri="{FF2B5EF4-FFF2-40B4-BE49-F238E27FC236}">
                  <a16:creationId xmlns:a16="http://schemas.microsoft.com/office/drawing/2014/main" id="{EF92D710-2312-1F62-AE27-EA82413A03D3}"/>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6" name="Google Shape;144;p19">
              <a:extLst>
                <a:ext uri="{FF2B5EF4-FFF2-40B4-BE49-F238E27FC236}">
                  <a16:creationId xmlns:a16="http://schemas.microsoft.com/office/drawing/2014/main" id="{25F7F3C3-ABCD-ABDC-78FE-6EB16096DB00}"/>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Avoidance</a:t>
              </a:r>
              <a:endParaRPr sz="675"/>
            </a:p>
          </p:txBody>
        </p:sp>
        <p:sp>
          <p:nvSpPr>
            <p:cNvPr id="7" name="Google Shape;145;p19">
              <a:extLst>
                <a:ext uri="{FF2B5EF4-FFF2-40B4-BE49-F238E27FC236}">
                  <a16:creationId xmlns:a16="http://schemas.microsoft.com/office/drawing/2014/main" id="{E6567824-92BA-247D-0E32-F750850176E8}"/>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8" name="Google Shape;146;p19">
              <a:extLst>
                <a:ext uri="{FF2B5EF4-FFF2-40B4-BE49-F238E27FC236}">
                  <a16:creationId xmlns:a16="http://schemas.microsoft.com/office/drawing/2014/main" id="{2806DF96-1E13-2E06-E9E6-09269C51673F}"/>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Hypervigilance</a:t>
              </a:r>
              <a:endParaRPr sz="675"/>
            </a:p>
          </p:txBody>
        </p:sp>
        <p:sp>
          <p:nvSpPr>
            <p:cNvPr id="9" name="Google Shape;147;p19">
              <a:extLst>
                <a:ext uri="{FF2B5EF4-FFF2-40B4-BE49-F238E27FC236}">
                  <a16:creationId xmlns:a16="http://schemas.microsoft.com/office/drawing/2014/main" id="{98F153C3-ED5F-EEB7-90BF-1E9435ACC0FD}"/>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Faith ?’s</a:t>
              </a:r>
              <a:endParaRPr sz="675"/>
            </a:p>
          </p:txBody>
        </p:sp>
        <p:sp>
          <p:nvSpPr>
            <p:cNvPr id="10" name="Google Shape;148;p19">
              <a:extLst>
                <a:ext uri="{FF2B5EF4-FFF2-40B4-BE49-F238E27FC236}">
                  <a16:creationId xmlns:a16="http://schemas.microsoft.com/office/drawing/2014/main" id="{999E017E-85A4-1FD2-57F8-47B4EA022555}"/>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Shame</a:t>
              </a:r>
              <a:endParaRPr sz="675" b="1" dirty="0"/>
            </a:p>
          </p:txBody>
        </p:sp>
        <p:sp>
          <p:nvSpPr>
            <p:cNvPr id="11" name="Google Shape;149;p19">
              <a:extLst>
                <a:ext uri="{FF2B5EF4-FFF2-40B4-BE49-F238E27FC236}">
                  <a16:creationId xmlns:a16="http://schemas.microsoft.com/office/drawing/2014/main" id="{E393E4B6-7BB2-22C1-D31F-73B20C71D578}"/>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76" name="Google Shape;176;p20"/>
          <p:cNvSpPr/>
          <p:nvPr/>
        </p:nvSpPr>
        <p:spPr>
          <a:xfrm>
            <a:off x="985287" y="5511695"/>
            <a:ext cx="1395812"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pic>
        <p:nvPicPr>
          <p:cNvPr id="177" name="Google Shape;177;p20"/>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178" name="Google Shape;178;p20"/>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5" name="Group 24">
            <a:extLst>
              <a:ext uri="{FF2B5EF4-FFF2-40B4-BE49-F238E27FC236}">
                <a16:creationId xmlns:a16="http://schemas.microsoft.com/office/drawing/2014/main" id="{C8562F4F-1B36-4A07-A689-97BEC8DE6E52}"/>
              </a:ext>
            </a:extLst>
          </p:cNvPr>
          <p:cNvGrpSpPr/>
          <p:nvPr/>
        </p:nvGrpSpPr>
        <p:grpSpPr>
          <a:xfrm>
            <a:off x="0" y="0"/>
            <a:ext cx="9144000" cy="1064074"/>
            <a:chOff x="0" y="0"/>
            <a:chExt cx="9144000" cy="1064074"/>
          </a:xfrm>
        </p:grpSpPr>
        <p:sp>
          <p:nvSpPr>
            <p:cNvPr id="26" name="Rectangle 25">
              <a:extLst>
                <a:ext uri="{FF2B5EF4-FFF2-40B4-BE49-F238E27FC236}">
                  <a16:creationId xmlns:a16="http://schemas.microsoft.com/office/drawing/2014/main" id="{9A5A534C-C350-48F3-B6C5-D59C2851552E}"/>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6E32C7-F3D6-45B8-A54D-8F79B0DF2BAC}"/>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oogle Shape;132;p19">
            <a:extLst>
              <a:ext uri="{FF2B5EF4-FFF2-40B4-BE49-F238E27FC236}">
                <a16:creationId xmlns:a16="http://schemas.microsoft.com/office/drawing/2014/main" id="{B324B3A9-0866-F890-EBA8-B54B5183DD8C}"/>
              </a:ext>
            </a:extLst>
          </p:cNvPr>
          <p:cNvGrpSpPr/>
          <p:nvPr/>
        </p:nvGrpSpPr>
        <p:grpSpPr>
          <a:xfrm>
            <a:off x="-42342" y="804941"/>
            <a:ext cx="4087089" cy="5085688"/>
            <a:chOff x="-121270" y="13127"/>
            <a:chExt cx="5450161" cy="6781800"/>
          </a:xfrm>
        </p:grpSpPr>
        <p:pic>
          <p:nvPicPr>
            <p:cNvPr id="140" name="Google Shape;133;p19">
              <a:extLst>
                <a:ext uri="{FF2B5EF4-FFF2-40B4-BE49-F238E27FC236}">
                  <a16:creationId xmlns:a16="http://schemas.microsoft.com/office/drawing/2014/main" id="{EFE0E308-DD0D-A163-660E-EE6E707B54E9}"/>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141" name="Google Shape;134;p19">
              <a:extLst>
                <a:ext uri="{FF2B5EF4-FFF2-40B4-BE49-F238E27FC236}">
                  <a16:creationId xmlns:a16="http://schemas.microsoft.com/office/drawing/2014/main" id="{B3693368-CF1A-92FB-B5C4-2A935B74AF70}"/>
                </a:ext>
              </a:extLst>
            </p:cNvPr>
            <p:cNvGrpSpPr/>
            <p:nvPr/>
          </p:nvGrpSpPr>
          <p:grpSpPr>
            <a:xfrm>
              <a:off x="510950" y="680889"/>
              <a:ext cx="4414837" cy="4486275"/>
              <a:chOff x="490538" y="685800"/>
              <a:chExt cx="4414837" cy="4486275"/>
            </a:xfrm>
          </p:grpSpPr>
          <p:cxnSp>
            <p:nvCxnSpPr>
              <p:cNvPr id="149" name="Google Shape;135;p19">
                <a:extLst>
                  <a:ext uri="{FF2B5EF4-FFF2-40B4-BE49-F238E27FC236}">
                    <a16:creationId xmlns:a16="http://schemas.microsoft.com/office/drawing/2014/main" id="{2C527A33-32E3-2567-5B89-1CE2005E6623}"/>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0" name="Google Shape;136;p19">
                <a:extLst>
                  <a:ext uri="{FF2B5EF4-FFF2-40B4-BE49-F238E27FC236}">
                    <a16:creationId xmlns:a16="http://schemas.microsoft.com/office/drawing/2014/main" id="{00744F8F-B438-7FF5-D290-25FF204D9D12}"/>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1" name="Google Shape;137;p19">
                <a:extLst>
                  <a:ext uri="{FF2B5EF4-FFF2-40B4-BE49-F238E27FC236}">
                    <a16:creationId xmlns:a16="http://schemas.microsoft.com/office/drawing/2014/main" id="{85ED81A8-A1F4-0C7D-610E-DE2AA0D4B49F}"/>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2" name="Google Shape;138;p19">
                <a:extLst>
                  <a:ext uri="{FF2B5EF4-FFF2-40B4-BE49-F238E27FC236}">
                    <a16:creationId xmlns:a16="http://schemas.microsoft.com/office/drawing/2014/main" id="{DB8EB589-9A5E-2338-AB80-231BD639B8FB}"/>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3" name="Google Shape;139;p19">
                <a:extLst>
                  <a:ext uri="{FF2B5EF4-FFF2-40B4-BE49-F238E27FC236}">
                    <a16:creationId xmlns:a16="http://schemas.microsoft.com/office/drawing/2014/main" id="{597F8A7A-1237-23F4-6DFF-DDEB43F61525}"/>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4" name="Google Shape;140;p19">
                <a:extLst>
                  <a:ext uri="{FF2B5EF4-FFF2-40B4-BE49-F238E27FC236}">
                    <a16:creationId xmlns:a16="http://schemas.microsoft.com/office/drawing/2014/main" id="{96D89FE6-0D5D-1E1C-0D7F-77F8E602C115}"/>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5" name="Google Shape;141;p19">
                <a:extLst>
                  <a:ext uri="{FF2B5EF4-FFF2-40B4-BE49-F238E27FC236}">
                    <a16:creationId xmlns:a16="http://schemas.microsoft.com/office/drawing/2014/main" id="{FA2BD849-0C96-B890-4461-CCE3ECB31EB8}"/>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6" name="Google Shape;142;p19">
                <a:extLst>
                  <a:ext uri="{FF2B5EF4-FFF2-40B4-BE49-F238E27FC236}">
                    <a16:creationId xmlns:a16="http://schemas.microsoft.com/office/drawing/2014/main" id="{C4F1AE5C-2058-A8AA-8706-56292B060131}"/>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142" name="Google Shape;143;p19">
              <a:extLst>
                <a:ext uri="{FF2B5EF4-FFF2-40B4-BE49-F238E27FC236}">
                  <a16:creationId xmlns:a16="http://schemas.microsoft.com/office/drawing/2014/main" id="{1C6D419B-942F-956D-BF75-5ED17900E9C3}"/>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143" name="Google Shape;144;p19">
              <a:extLst>
                <a:ext uri="{FF2B5EF4-FFF2-40B4-BE49-F238E27FC236}">
                  <a16:creationId xmlns:a16="http://schemas.microsoft.com/office/drawing/2014/main" id="{BA7325F4-D784-2B2D-6ACD-3FE96555A853}"/>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Avoidance</a:t>
              </a:r>
              <a:endParaRPr sz="675" dirty="0"/>
            </a:p>
          </p:txBody>
        </p:sp>
        <p:sp>
          <p:nvSpPr>
            <p:cNvPr id="144" name="Google Shape;145;p19">
              <a:extLst>
                <a:ext uri="{FF2B5EF4-FFF2-40B4-BE49-F238E27FC236}">
                  <a16:creationId xmlns:a16="http://schemas.microsoft.com/office/drawing/2014/main" id="{FA8FC575-1959-B6DE-A4F7-B5D080939157}"/>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145" name="Google Shape;146;p19">
              <a:extLst>
                <a:ext uri="{FF2B5EF4-FFF2-40B4-BE49-F238E27FC236}">
                  <a16:creationId xmlns:a16="http://schemas.microsoft.com/office/drawing/2014/main" id="{5A904D18-579A-829E-8750-B49256E3E116}"/>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Hypervigilance</a:t>
              </a:r>
              <a:endParaRPr sz="675" dirty="0"/>
            </a:p>
          </p:txBody>
        </p:sp>
        <p:sp>
          <p:nvSpPr>
            <p:cNvPr id="146" name="Google Shape;147;p19">
              <a:extLst>
                <a:ext uri="{FF2B5EF4-FFF2-40B4-BE49-F238E27FC236}">
                  <a16:creationId xmlns:a16="http://schemas.microsoft.com/office/drawing/2014/main" id="{1082BFC1-491A-30DF-7846-A0F1D70E92B6}"/>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Faith ?’s</a:t>
              </a:r>
              <a:endParaRPr sz="675" b="1" dirty="0"/>
            </a:p>
          </p:txBody>
        </p:sp>
        <p:sp>
          <p:nvSpPr>
            <p:cNvPr id="147" name="Google Shape;148;p19">
              <a:extLst>
                <a:ext uri="{FF2B5EF4-FFF2-40B4-BE49-F238E27FC236}">
                  <a16:creationId xmlns:a16="http://schemas.microsoft.com/office/drawing/2014/main" id="{B39FDAB6-DF79-E25C-C4FC-BC6183CE494D}"/>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48" name="Google Shape;149;p19">
              <a:extLst>
                <a:ext uri="{FF2B5EF4-FFF2-40B4-BE49-F238E27FC236}">
                  <a16:creationId xmlns:a16="http://schemas.microsoft.com/office/drawing/2014/main" id="{DCDF86D1-705C-1328-98F5-41C2316BA0F4}"/>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28" name="Google Shape;228;p22"/>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229" name="Google Shape;229;p22"/>
          <p:cNvSpPr/>
          <p:nvPr/>
        </p:nvSpPr>
        <p:spPr>
          <a:xfrm>
            <a:off x="985287" y="5511695"/>
            <a:ext cx="1419042"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sp>
        <p:nvSpPr>
          <p:cNvPr id="230" name="Google Shape;230;p22"/>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4" name="Group 23">
            <a:extLst>
              <a:ext uri="{FF2B5EF4-FFF2-40B4-BE49-F238E27FC236}">
                <a16:creationId xmlns:a16="http://schemas.microsoft.com/office/drawing/2014/main" id="{6CDB22A2-7228-4342-BFD3-E046990B51FF}"/>
              </a:ext>
            </a:extLst>
          </p:cNvPr>
          <p:cNvGrpSpPr/>
          <p:nvPr/>
        </p:nvGrpSpPr>
        <p:grpSpPr>
          <a:xfrm>
            <a:off x="0" y="0"/>
            <a:ext cx="9144000" cy="1064074"/>
            <a:chOff x="0" y="0"/>
            <a:chExt cx="9144000" cy="1064074"/>
          </a:xfrm>
        </p:grpSpPr>
        <p:sp>
          <p:nvSpPr>
            <p:cNvPr id="25" name="Rectangle 24">
              <a:extLst>
                <a:ext uri="{FF2B5EF4-FFF2-40B4-BE49-F238E27FC236}">
                  <a16:creationId xmlns:a16="http://schemas.microsoft.com/office/drawing/2014/main" id="{40FE4788-8D75-4399-A226-401DC61DB343}"/>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629E27-E46B-48FE-9583-F104AEF60133}"/>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oogle Shape;132;p19">
            <a:extLst>
              <a:ext uri="{FF2B5EF4-FFF2-40B4-BE49-F238E27FC236}">
                <a16:creationId xmlns:a16="http://schemas.microsoft.com/office/drawing/2014/main" id="{427B35B5-FFB4-6F64-FE76-7FE1C4BC4107}"/>
              </a:ext>
            </a:extLst>
          </p:cNvPr>
          <p:cNvGrpSpPr/>
          <p:nvPr/>
        </p:nvGrpSpPr>
        <p:grpSpPr>
          <a:xfrm>
            <a:off x="-42342" y="804941"/>
            <a:ext cx="4087089" cy="5085688"/>
            <a:chOff x="-121270" y="13127"/>
            <a:chExt cx="5450161" cy="6781800"/>
          </a:xfrm>
        </p:grpSpPr>
        <p:pic>
          <p:nvPicPr>
            <p:cNvPr id="4" name="Google Shape;133;p19">
              <a:extLst>
                <a:ext uri="{FF2B5EF4-FFF2-40B4-BE49-F238E27FC236}">
                  <a16:creationId xmlns:a16="http://schemas.microsoft.com/office/drawing/2014/main" id="{B4D0E795-AF87-EE90-15E0-BA3D37CCB9BB}"/>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5" name="Google Shape;134;p19">
              <a:extLst>
                <a:ext uri="{FF2B5EF4-FFF2-40B4-BE49-F238E27FC236}">
                  <a16:creationId xmlns:a16="http://schemas.microsoft.com/office/drawing/2014/main" id="{3FD9088B-CFDB-5ACC-A988-4E1D0262CE63}"/>
                </a:ext>
              </a:extLst>
            </p:cNvPr>
            <p:cNvGrpSpPr/>
            <p:nvPr/>
          </p:nvGrpSpPr>
          <p:grpSpPr>
            <a:xfrm>
              <a:off x="510950" y="680889"/>
              <a:ext cx="4414837" cy="4486275"/>
              <a:chOff x="490538" y="685800"/>
              <a:chExt cx="4414837" cy="4486275"/>
            </a:xfrm>
          </p:grpSpPr>
          <p:cxnSp>
            <p:nvCxnSpPr>
              <p:cNvPr id="13" name="Google Shape;135;p19">
                <a:extLst>
                  <a:ext uri="{FF2B5EF4-FFF2-40B4-BE49-F238E27FC236}">
                    <a16:creationId xmlns:a16="http://schemas.microsoft.com/office/drawing/2014/main" id="{8639FFB7-EE33-8C2D-497C-0C5976EC6C0F}"/>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 name="Google Shape;136;p19">
                <a:extLst>
                  <a:ext uri="{FF2B5EF4-FFF2-40B4-BE49-F238E27FC236}">
                    <a16:creationId xmlns:a16="http://schemas.microsoft.com/office/drawing/2014/main" id="{460476E8-30B4-CB87-7C2A-249B19F8B9FD}"/>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 name="Google Shape;137;p19">
                <a:extLst>
                  <a:ext uri="{FF2B5EF4-FFF2-40B4-BE49-F238E27FC236}">
                    <a16:creationId xmlns:a16="http://schemas.microsoft.com/office/drawing/2014/main" id="{21413AE1-566F-0C95-D450-0A6C493F2784}"/>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6" name="Google Shape;138;p19">
                <a:extLst>
                  <a:ext uri="{FF2B5EF4-FFF2-40B4-BE49-F238E27FC236}">
                    <a16:creationId xmlns:a16="http://schemas.microsoft.com/office/drawing/2014/main" id="{C50F31F9-E04D-CDAE-136A-1C161262DAD5}"/>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7" name="Google Shape;139;p19">
                <a:extLst>
                  <a:ext uri="{FF2B5EF4-FFF2-40B4-BE49-F238E27FC236}">
                    <a16:creationId xmlns:a16="http://schemas.microsoft.com/office/drawing/2014/main" id="{719C6BD2-DA22-531C-97EB-2DD4AC5B40F5}"/>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8" name="Google Shape;140;p19">
                <a:extLst>
                  <a:ext uri="{FF2B5EF4-FFF2-40B4-BE49-F238E27FC236}">
                    <a16:creationId xmlns:a16="http://schemas.microsoft.com/office/drawing/2014/main" id="{802914E8-EA07-1B5A-5B40-8297ACBC93C1}"/>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Google Shape;141;p19">
                <a:extLst>
                  <a:ext uri="{FF2B5EF4-FFF2-40B4-BE49-F238E27FC236}">
                    <a16:creationId xmlns:a16="http://schemas.microsoft.com/office/drawing/2014/main" id="{CA19D0CE-248C-F96C-EA0F-70B0789E2D99}"/>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0" name="Google Shape;142;p19">
                <a:extLst>
                  <a:ext uri="{FF2B5EF4-FFF2-40B4-BE49-F238E27FC236}">
                    <a16:creationId xmlns:a16="http://schemas.microsoft.com/office/drawing/2014/main" id="{5F01C3B4-A534-C176-47B0-7016DD9950DF}"/>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6" name="Google Shape;143;p19">
              <a:extLst>
                <a:ext uri="{FF2B5EF4-FFF2-40B4-BE49-F238E27FC236}">
                  <a16:creationId xmlns:a16="http://schemas.microsoft.com/office/drawing/2014/main" id="{B1997959-0E2E-D85A-8507-BE6335652B04}"/>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7" name="Google Shape;144;p19">
              <a:extLst>
                <a:ext uri="{FF2B5EF4-FFF2-40B4-BE49-F238E27FC236}">
                  <a16:creationId xmlns:a16="http://schemas.microsoft.com/office/drawing/2014/main" id="{47954360-26FF-2FA0-A25E-8196B909BDEF}"/>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Avoidance</a:t>
              </a:r>
              <a:endParaRPr sz="675" dirty="0"/>
            </a:p>
          </p:txBody>
        </p:sp>
        <p:sp>
          <p:nvSpPr>
            <p:cNvPr id="8" name="Google Shape;145;p19">
              <a:extLst>
                <a:ext uri="{FF2B5EF4-FFF2-40B4-BE49-F238E27FC236}">
                  <a16:creationId xmlns:a16="http://schemas.microsoft.com/office/drawing/2014/main" id="{856893CA-12F4-C004-32AC-631762176405}"/>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9" name="Google Shape;146;p19">
              <a:extLst>
                <a:ext uri="{FF2B5EF4-FFF2-40B4-BE49-F238E27FC236}">
                  <a16:creationId xmlns:a16="http://schemas.microsoft.com/office/drawing/2014/main" id="{61568ADA-B729-D5F3-6607-9014C9035C1B}"/>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Hypervigilance</a:t>
              </a:r>
              <a:endParaRPr sz="675" b="1" dirty="0"/>
            </a:p>
          </p:txBody>
        </p:sp>
        <p:sp>
          <p:nvSpPr>
            <p:cNvPr id="10" name="Google Shape;147;p19">
              <a:extLst>
                <a:ext uri="{FF2B5EF4-FFF2-40B4-BE49-F238E27FC236}">
                  <a16:creationId xmlns:a16="http://schemas.microsoft.com/office/drawing/2014/main" id="{17F00AFD-972F-FC62-20E1-671EE7DE33A8}"/>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Faith ?’s</a:t>
              </a:r>
              <a:endParaRPr sz="675" dirty="0">
                <a:solidFill>
                  <a:schemeClr val="accent1"/>
                </a:solidFill>
              </a:endParaRPr>
            </a:p>
          </p:txBody>
        </p:sp>
        <p:sp>
          <p:nvSpPr>
            <p:cNvPr id="11" name="Google Shape;148;p19">
              <a:extLst>
                <a:ext uri="{FF2B5EF4-FFF2-40B4-BE49-F238E27FC236}">
                  <a16:creationId xmlns:a16="http://schemas.microsoft.com/office/drawing/2014/main" id="{C27A1E32-AB02-BC49-51F4-68E7B96A3F6C}"/>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2" name="Google Shape;149;p19">
              <a:extLst>
                <a:ext uri="{FF2B5EF4-FFF2-40B4-BE49-F238E27FC236}">
                  <a16:creationId xmlns:a16="http://schemas.microsoft.com/office/drawing/2014/main" id="{79251CAC-F377-DED2-946E-FBE1F53A55CD}"/>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54" name="Google Shape;254;p23"/>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255" name="Google Shape;255;p23"/>
          <p:cNvSpPr/>
          <p:nvPr/>
        </p:nvSpPr>
        <p:spPr>
          <a:xfrm>
            <a:off x="985287" y="5511695"/>
            <a:ext cx="1488733"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sp>
        <p:nvSpPr>
          <p:cNvPr id="256" name="Google Shape;256;p23"/>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4" name="Group 23">
            <a:extLst>
              <a:ext uri="{FF2B5EF4-FFF2-40B4-BE49-F238E27FC236}">
                <a16:creationId xmlns:a16="http://schemas.microsoft.com/office/drawing/2014/main" id="{520569B1-4103-40F2-847F-F5942B8F985E}"/>
              </a:ext>
            </a:extLst>
          </p:cNvPr>
          <p:cNvGrpSpPr/>
          <p:nvPr/>
        </p:nvGrpSpPr>
        <p:grpSpPr>
          <a:xfrm>
            <a:off x="0" y="0"/>
            <a:ext cx="9144000" cy="1064074"/>
            <a:chOff x="0" y="0"/>
            <a:chExt cx="9144000" cy="1064074"/>
          </a:xfrm>
        </p:grpSpPr>
        <p:sp>
          <p:nvSpPr>
            <p:cNvPr id="25" name="Rectangle 24">
              <a:extLst>
                <a:ext uri="{FF2B5EF4-FFF2-40B4-BE49-F238E27FC236}">
                  <a16:creationId xmlns:a16="http://schemas.microsoft.com/office/drawing/2014/main" id="{DE724B27-0DF7-47A2-8327-A6C69B7EB433}"/>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C6EC0DB-EC13-40D0-958A-5BC8456154AE}"/>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oogle Shape;132;p19">
            <a:extLst>
              <a:ext uri="{FF2B5EF4-FFF2-40B4-BE49-F238E27FC236}">
                <a16:creationId xmlns:a16="http://schemas.microsoft.com/office/drawing/2014/main" id="{920B5657-4F9D-2070-630C-1816AA244DE9}"/>
              </a:ext>
            </a:extLst>
          </p:cNvPr>
          <p:cNvGrpSpPr/>
          <p:nvPr/>
        </p:nvGrpSpPr>
        <p:grpSpPr>
          <a:xfrm>
            <a:off x="-42342" y="804941"/>
            <a:ext cx="4087089" cy="5085688"/>
            <a:chOff x="-121270" y="13127"/>
            <a:chExt cx="5450161" cy="6781800"/>
          </a:xfrm>
        </p:grpSpPr>
        <p:pic>
          <p:nvPicPr>
            <p:cNvPr id="3" name="Google Shape;133;p19">
              <a:extLst>
                <a:ext uri="{FF2B5EF4-FFF2-40B4-BE49-F238E27FC236}">
                  <a16:creationId xmlns:a16="http://schemas.microsoft.com/office/drawing/2014/main" id="{16E76287-EF0A-525B-0A98-AFB13F614321}"/>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4" name="Google Shape;134;p19">
              <a:extLst>
                <a:ext uri="{FF2B5EF4-FFF2-40B4-BE49-F238E27FC236}">
                  <a16:creationId xmlns:a16="http://schemas.microsoft.com/office/drawing/2014/main" id="{11A4B6E8-A6D6-D098-E0C6-90C4465361E4}"/>
                </a:ext>
              </a:extLst>
            </p:cNvPr>
            <p:cNvGrpSpPr/>
            <p:nvPr/>
          </p:nvGrpSpPr>
          <p:grpSpPr>
            <a:xfrm>
              <a:off x="510950" y="680889"/>
              <a:ext cx="4414837" cy="4486275"/>
              <a:chOff x="490538" y="685800"/>
              <a:chExt cx="4414837" cy="4486275"/>
            </a:xfrm>
          </p:grpSpPr>
          <p:cxnSp>
            <p:nvCxnSpPr>
              <p:cNvPr id="12" name="Google Shape;135;p19">
                <a:extLst>
                  <a:ext uri="{FF2B5EF4-FFF2-40B4-BE49-F238E27FC236}">
                    <a16:creationId xmlns:a16="http://schemas.microsoft.com/office/drawing/2014/main" id="{417B3602-920B-5666-ACC3-96FB17311368}"/>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 name="Google Shape;136;p19">
                <a:extLst>
                  <a:ext uri="{FF2B5EF4-FFF2-40B4-BE49-F238E27FC236}">
                    <a16:creationId xmlns:a16="http://schemas.microsoft.com/office/drawing/2014/main" id="{AAE38B92-84B2-433E-331D-33F37B1B0A71}"/>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 name="Google Shape;137;p19">
                <a:extLst>
                  <a:ext uri="{FF2B5EF4-FFF2-40B4-BE49-F238E27FC236}">
                    <a16:creationId xmlns:a16="http://schemas.microsoft.com/office/drawing/2014/main" id="{69DA3457-C2A6-03A5-16A3-AA845542F43C}"/>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 name="Google Shape;138;p19">
                <a:extLst>
                  <a:ext uri="{FF2B5EF4-FFF2-40B4-BE49-F238E27FC236}">
                    <a16:creationId xmlns:a16="http://schemas.microsoft.com/office/drawing/2014/main" id="{F5ABB8CD-5868-FA11-7FEF-BAB02A31B03B}"/>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6" name="Google Shape;139;p19">
                <a:extLst>
                  <a:ext uri="{FF2B5EF4-FFF2-40B4-BE49-F238E27FC236}">
                    <a16:creationId xmlns:a16="http://schemas.microsoft.com/office/drawing/2014/main" id="{F12A96A0-4B75-BD60-0C22-D4604F02A5A6}"/>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7" name="Google Shape;140;p19">
                <a:extLst>
                  <a:ext uri="{FF2B5EF4-FFF2-40B4-BE49-F238E27FC236}">
                    <a16:creationId xmlns:a16="http://schemas.microsoft.com/office/drawing/2014/main" id="{C6EB8F70-E011-BC7C-17D5-37E1079F64D0}"/>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8" name="Google Shape;141;p19">
                <a:extLst>
                  <a:ext uri="{FF2B5EF4-FFF2-40B4-BE49-F238E27FC236}">
                    <a16:creationId xmlns:a16="http://schemas.microsoft.com/office/drawing/2014/main" id="{ADC59D01-CA0F-C723-5387-E25C99C3DEAA}"/>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Google Shape;142;p19">
                <a:extLst>
                  <a:ext uri="{FF2B5EF4-FFF2-40B4-BE49-F238E27FC236}">
                    <a16:creationId xmlns:a16="http://schemas.microsoft.com/office/drawing/2014/main" id="{98AC941B-7ED6-0AD3-7841-C7108284F135}"/>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5" name="Google Shape;143;p19">
              <a:extLst>
                <a:ext uri="{FF2B5EF4-FFF2-40B4-BE49-F238E27FC236}">
                  <a16:creationId xmlns:a16="http://schemas.microsoft.com/office/drawing/2014/main" id="{6423551B-E89C-3F4E-77F0-34F70C678858}"/>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6" name="Google Shape;144;p19">
              <a:extLst>
                <a:ext uri="{FF2B5EF4-FFF2-40B4-BE49-F238E27FC236}">
                  <a16:creationId xmlns:a16="http://schemas.microsoft.com/office/drawing/2014/main" id="{C7447A76-A57C-1448-745F-8676CB990552}"/>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Avoidance</a:t>
              </a:r>
              <a:endParaRPr sz="675" dirty="0"/>
            </a:p>
          </p:txBody>
        </p:sp>
        <p:sp>
          <p:nvSpPr>
            <p:cNvPr id="7" name="Google Shape;145;p19">
              <a:extLst>
                <a:ext uri="{FF2B5EF4-FFF2-40B4-BE49-F238E27FC236}">
                  <a16:creationId xmlns:a16="http://schemas.microsoft.com/office/drawing/2014/main" id="{1FD7E2F1-C608-DAF1-5352-5D93F955BE75}"/>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Intrusions</a:t>
              </a:r>
              <a:endParaRPr sz="675" b="1" dirty="0"/>
            </a:p>
          </p:txBody>
        </p:sp>
        <p:sp>
          <p:nvSpPr>
            <p:cNvPr id="8" name="Google Shape;146;p19">
              <a:extLst>
                <a:ext uri="{FF2B5EF4-FFF2-40B4-BE49-F238E27FC236}">
                  <a16:creationId xmlns:a16="http://schemas.microsoft.com/office/drawing/2014/main" id="{72101CA6-8ADC-66AC-79B2-FDA68F41165D}"/>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Hypervigilance</a:t>
              </a:r>
              <a:endParaRPr sz="675" dirty="0"/>
            </a:p>
          </p:txBody>
        </p:sp>
        <p:sp>
          <p:nvSpPr>
            <p:cNvPr id="9" name="Google Shape;147;p19">
              <a:extLst>
                <a:ext uri="{FF2B5EF4-FFF2-40B4-BE49-F238E27FC236}">
                  <a16:creationId xmlns:a16="http://schemas.microsoft.com/office/drawing/2014/main" id="{146466B9-15B7-C474-4CA2-780CA1676927}"/>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Faith ?’s</a:t>
              </a:r>
              <a:endParaRPr sz="675" dirty="0">
                <a:solidFill>
                  <a:schemeClr val="accent1"/>
                </a:solidFill>
              </a:endParaRPr>
            </a:p>
          </p:txBody>
        </p:sp>
        <p:sp>
          <p:nvSpPr>
            <p:cNvPr id="10" name="Google Shape;148;p19">
              <a:extLst>
                <a:ext uri="{FF2B5EF4-FFF2-40B4-BE49-F238E27FC236}">
                  <a16:creationId xmlns:a16="http://schemas.microsoft.com/office/drawing/2014/main" id="{8AF0411C-AF91-B947-FBB1-CDC31E3430AC}"/>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1" name="Google Shape;149;p19">
              <a:extLst>
                <a:ext uri="{FF2B5EF4-FFF2-40B4-BE49-F238E27FC236}">
                  <a16:creationId xmlns:a16="http://schemas.microsoft.com/office/drawing/2014/main" id="{E4BD1CAC-B5C4-F84A-F541-F27BDF178C06}"/>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80" name="Google Shape;280;p24"/>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281" name="Google Shape;281;p24"/>
          <p:cNvSpPr/>
          <p:nvPr/>
        </p:nvSpPr>
        <p:spPr>
          <a:xfrm>
            <a:off x="985287" y="5511695"/>
            <a:ext cx="1395812"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sp>
        <p:nvSpPr>
          <p:cNvPr id="282" name="Google Shape;282;p24"/>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4" name="Group 23">
            <a:extLst>
              <a:ext uri="{FF2B5EF4-FFF2-40B4-BE49-F238E27FC236}">
                <a16:creationId xmlns:a16="http://schemas.microsoft.com/office/drawing/2014/main" id="{8EDFB62B-BC50-48DF-8612-6A77607F2513}"/>
              </a:ext>
            </a:extLst>
          </p:cNvPr>
          <p:cNvGrpSpPr/>
          <p:nvPr/>
        </p:nvGrpSpPr>
        <p:grpSpPr>
          <a:xfrm>
            <a:off x="0" y="0"/>
            <a:ext cx="9144000" cy="1064074"/>
            <a:chOff x="0" y="0"/>
            <a:chExt cx="9144000" cy="1064074"/>
          </a:xfrm>
        </p:grpSpPr>
        <p:sp>
          <p:nvSpPr>
            <p:cNvPr id="25" name="Rectangle 24">
              <a:extLst>
                <a:ext uri="{FF2B5EF4-FFF2-40B4-BE49-F238E27FC236}">
                  <a16:creationId xmlns:a16="http://schemas.microsoft.com/office/drawing/2014/main" id="{F8430F12-3158-458C-9EA8-B4CA67E02140}"/>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CE987C-A83B-44C5-BC0D-8786D84F6BA4}"/>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oogle Shape;132;p19">
            <a:extLst>
              <a:ext uri="{FF2B5EF4-FFF2-40B4-BE49-F238E27FC236}">
                <a16:creationId xmlns:a16="http://schemas.microsoft.com/office/drawing/2014/main" id="{60A04452-0A7B-99DE-6992-FB02F0648EBE}"/>
              </a:ext>
            </a:extLst>
          </p:cNvPr>
          <p:cNvGrpSpPr/>
          <p:nvPr/>
        </p:nvGrpSpPr>
        <p:grpSpPr>
          <a:xfrm>
            <a:off x="-42342" y="804941"/>
            <a:ext cx="4087089" cy="5085688"/>
            <a:chOff x="-121270" y="13127"/>
            <a:chExt cx="5450161" cy="6781800"/>
          </a:xfrm>
        </p:grpSpPr>
        <p:pic>
          <p:nvPicPr>
            <p:cNvPr id="3" name="Google Shape;133;p19">
              <a:extLst>
                <a:ext uri="{FF2B5EF4-FFF2-40B4-BE49-F238E27FC236}">
                  <a16:creationId xmlns:a16="http://schemas.microsoft.com/office/drawing/2014/main" id="{62F69F22-CA91-38A9-3A5B-6AA2972384D5}"/>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4" name="Google Shape;134;p19">
              <a:extLst>
                <a:ext uri="{FF2B5EF4-FFF2-40B4-BE49-F238E27FC236}">
                  <a16:creationId xmlns:a16="http://schemas.microsoft.com/office/drawing/2014/main" id="{9B7BD213-87FE-09B7-97C8-114D0311ABE5}"/>
                </a:ext>
              </a:extLst>
            </p:cNvPr>
            <p:cNvGrpSpPr/>
            <p:nvPr/>
          </p:nvGrpSpPr>
          <p:grpSpPr>
            <a:xfrm>
              <a:off x="510950" y="680889"/>
              <a:ext cx="4414837" cy="4486275"/>
              <a:chOff x="490538" y="685800"/>
              <a:chExt cx="4414837" cy="4486275"/>
            </a:xfrm>
          </p:grpSpPr>
          <p:cxnSp>
            <p:nvCxnSpPr>
              <p:cNvPr id="12" name="Google Shape;135;p19">
                <a:extLst>
                  <a:ext uri="{FF2B5EF4-FFF2-40B4-BE49-F238E27FC236}">
                    <a16:creationId xmlns:a16="http://schemas.microsoft.com/office/drawing/2014/main" id="{53A35FE4-A00C-44AF-C24D-544B416EB161}"/>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 name="Google Shape;136;p19">
                <a:extLst>
                  <a:ext uri="{FF2B5EF4-FFF2-40B4-BE49-F238E27FC236}">
                    <a16:creationId xmlns:a16="http://schemas.microsoft.com/office/drawing/2014/main" id="{AC541EE6-0CAB-EA36-03D0-87D9FBD68C00}"/>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 name="Google Shape;137;p19">
                <a:extLst>
                  <a:ext uri="{FF2B5EF4-FFF2-40B4-BE49-F238E27FC236}">
                    <a16:creationId xmlns:a16="http://schemas.microsoft.com/office/drawing/2014/main" id="{ED07D373-AB36-AEBC-41E2-7E8C9016EC63}"/>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 name="Google Shape;138;p19">
                <a:extLst>
                  <a:ext uri="{FF2B5EF4-FFF2-40B4-BE49-F238E27FC236}">
                    <a16:creationId xmlns:a16="http://schemas.microsoft.com/office/drawing/2014/main" id="{DBB15125-7E3F-5ACB-7E52-4D919620716E}"/>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6" name="Google Shape;139;p19">
                <a:extLst>
                  <a:ext uri="{FF2B5EF4-FFF2-40B4-BE49-F238E27FC236}">
                    <a16:creationId xmlns:a16="http://schemas.microsoft.com/office/drawing/2014/main" id="{B32A4D2D-7E1E-7731-1818-91E5D0651C48}"/>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7" name="Google Shape;140;p19">
                <a:extLst>
                  <a:ext uri="{FF2B5EF4-FFF2-40B4-BE49-F238E27FC236}">
                    <a16:creationId xmlns:a16="http://schemas.microsoft.com/office/drawing/2014/main" id="{BE7A346F-4B52-BE5C-750E-969E88B042A8}"/>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8" name="Google Shape;141;p19">
                <a:extLst>
                  <a:ext uri="{FF2B5EF4-FFF2-40B4-BE49-F238E27FC236}">
                    <a16:creationId xmlns:a16="http://schemas.microsoft.com/office/drawing/2014/main" id="{04F86886-EC31-2BAE-6844-CFC128957655}"/>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Google Shape;142;p19">
                <a:extLst>
                  <a:ext uri="{FF2B5EF4-FFF2-40B4-BE49-F238E27FC236}">
                    <a16:creationId xmlns:a16="http://schemas.microsoft.com/office/drawing/2014/main" id="{0A6A683C-96F5-231C-C0ED-AAAF799CE1C2}"/>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5" name="Google Shape;143;p19">
              <a:extLst>
                <a:ext uri="{FF2B5EF4-FFF2-40B4-BE49-F238E27FC236}">
                  <a16:creationId xmlns:a16="http://schemas.microsoft.com/office/drawing/2014/main" id="{CDB5019D-F8CB-8B4E-C674-788A684D805C}"/>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6" name="Google Shape;144;p19">
              <a:extLst>
                <a:ext uri="{FF2B5EF4-FFF2-40B4-BE49-F238E27FC236}">
                  <a16:creationId xmlns:a16="http://schemas.microsoft.com/office/drawing/2014/main" id="{B429CD34-C129-0AA0-FC7C-EC09302F77F1}"/>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Avoidance</a:t>
              </a:r>
              <a:endParaRPr sz="675" b="1" dirty="0"/>
            </a:p>
          </p:txBody>
        </p:sp>
        <p:sp>
          <p:nvSpPr>
            <p:cNvPr id="7" name="Google Shape;145;p19">
              <a:extLst>
                <a:ext uri="{FF2B5EF4-FFF2-40B4-BE49-F238E27FC236}">
                  <a16:creationId xmlns:a16="http://schemas.microsoft.com/office/drawing/2014/main" id="{79AC1741-3542-85E3-EEA5-3CACCEE59829}"/>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8" name="Google Shape;146;p19">
              <a:extLst>
                <a:ext uri="{FF2B5EF4-FFF2-40B4-BE49-F238E27FC236}">
                  <a16:creationId xmlns:a16="http://schemas.microsoft.com/office/drawing/2014/main" id="{7F1E01E4-135A-EBF5-FA47-9431850321A3}"/>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Hypervigilance</a:t>
              </a:r>
              <a:endParaRPr sz="675" dirty="0"/>
            </a:p>
          </p:txBody>
        </p:sp>
        <p:sp>
          <p:nvSpPr>
            <p:cNvPr id="9" name="Google Shape;147;p19">
              <a:extLst>
                <a:ext uri="{FF2B5EF4-FFF2-40B4-BE49-F238E27FC236}">
                  <a16:creationId xmlns:a16="http://schemas.microsoft.com/office/drawing/2014/main" id="{972FE775-F0EA-DEF3-23A2-BFD3CE910A85}"/>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Faith ?’s</a:t>
              </a:r>
              <a:endParaRPr sz="675" dirty="0">
                <a:solidFill>
                  <a:schemeClr val="accent1"/>
                </a:solidFill>
              </a:endParaRPr>
            </a:p>
          </p:txBody>
        </p:sp>
        <p:sp>
          <p:nvSpPr>
            <p:cNvPr id="10" name="Google Shape;148;p19">
              <a:extLst>
                <a:ext uri="{FF2B5EF4-FFF2-40B4-BE49-F238E27FC236}">
                  <a16:creationId xmlns:a16="http://schemas.microsoft.com/office/drawing/2014/main" id="{4F40DF74-2B98-B437-C3A0-DACF1E50982E}"/>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1" name="Google Shape;149;p19">
              <a:extLst>
                <a:ext uri="{FF2B5EF4-FFF2-40B4-BE49-F238E27FC236}">
                  <a16:creationId xmlns:a16="http://schemas.microsoft.com/office/drawing/2014/main" id="{301CB915-D170-E24E-C412-AE5B5BD09636}"/>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544EE-2310-4CC3-8F76-56C980737ABA}"/>
              </a:ext>
            </a:extLst>
          </p:cNvPr>
          <p:cNvSpPr txBox="1"/>
          <p:nvPr/>
        </p:nvSpPr>
        <p:spPr>
          <a:xfrm>
            <a:off x="810883" y="534838"/>
            <a:ext cx="7548113" cy="4893647"/>
          </a:xfrm>
          <a:prstGeom prst="rect">
            <a:avLst/>
          </a:prstGeom>
          <a:noFill/>
        </p:spPr>
        <p:txBody>
          <a:bodyPr wrap="square" rtlCol="0">
            <a:spAutoFit/>
          </a:bodyPr>
          <a:lstStyle/>
          <a:p>
            <a:r>
              <a:rPr lang="en-US" sz="3600" dirty="0"/>
              <a:t>Why Children Do Not Disclose Abuse</a:t>
            </a:r>
          </a:p>
          <a:p>
            <a:endParaRPr lang="en-US" dirty="0"/>
          </a:p>
          <a:p>
            <a:pPr marL="342900" indent="-342900">
              <a:buAutoNum type="arabicPeriod"/>
            </a:pPr>
            <a:r>
              <a:rPr lang="en-US" sz="2400" dirty="0"/>
              <a:t>‘Keep it a Secret’</a:t>
            </a:r>
          </a:p>
          <a:p>
            <a:pPr marL="342900" indent="-342900">
              <a:buAutoNum type="arabicPeriod"/>
            </a:pPr>
            <a:r>
              <a:rPr lang="en-US" sz="2400" dirty="0"/>
              <a:t>Fear and Threats</a:t>
            </a:r>
          </a:p>
          <a:p>
            <a:pPr marL="342900" indent="-342900">
              <a:buAutoNum type="arabicPeriod"/>
            </a:pPr>
            <a:r>
              <a:rPr lang="en-US" sz="2400" dirty="0"/>
              <a:t>‘I do not know who or how to tell’</a:t>
            </a:r>
          </a:p>
          <a:p>
            <a:pPr marL="342900" indent="-342900">
              <a:buAutoNum type="arabicPeriod"/>
            </a:pPr>
            <a:r>
              <a:rPr lang="en-US" sz="2400" dirty="0"/>
              <a:t>Made to Feel Responsible- </a:t>
            </a:r>
          </a:p>
          <a:p>
            <a:pPr marL="342900" indent="-342900">
              <a:buAutoNum type="arabicPeriod"/>
            </a:pPr>
            <a:r>
              <a:rPr lang="en-US" sz="2400" dirty="0"/>
              <a:t>Groomed</a:t>
            </a:r>
          </a:p>
          <a:p>
            <a:pPr marL="342900" indent="-342900">
              <a:buAutoNum type="arabicPeriod"/>
            </a:pPr>
            <a:r>
              <a:rPr lang="en-US" sz="2400" dirty="0"/>
              <a:t>‘No one will believe you’</a:t>
            </a:r>
          </a:p>
          <a:p>
            <a:pPr marL="342900" indent="-342900">
              <a:buAutoNum type="arabicPeriod"/>
            </a:pPr>
            <a:r>
              <a:rPr lang="en-US" sz="2400" dirty="0"/>
              <a:t>Dissociation</a:t>
            </a:r>
          </a:p>
          <a:p>
            <a:pPr marL="342900" indent="-342900">
              <a:buAutoNum type="arabicPeriod"/>
            </a:pPr>
            <a:r>
              <a:rPr lang="en-US" sz="2400" dirty="0"/>
              <a:t>Punishment</a:t>
            </a:r>
          </a:p>
          <a:p>
            <a:pPr marL="342900" indent="-342900">
              <a:buAutoNum type="arabicPeriod"/>
            </a:pPr>
            <a:r>
              <a:rPr lang="en-US" sz="2400" dirty="0"/>
              <a:t>Fear</a:t>
            </a:r>
          </a:p>
          <a:p>
            <a:pPr marL="342900" indent="-342900">
              <a:buAutoNum type="arabicPeriod"/>
            </a:pPr>
            <a:r>
              <a:rPr lang="en-US" sz="2400" dirty="0"/>
              <a:t> Love</a:t>
            </a:r>
          </a:p>
          <a:p>
            <a:pPr marL="342900" indent="-342900">
              <a:buAutoNum type="arabicPeriod"/>
            </a:pPr>
            <a:endParaRPr lang="en-US" dirty="0"/>
          </a:p>
        </p:txBody>
      </p:sp>
      <p:cxnSp>
        <p:nvCxnSpPr>
          <p:cNvPr id="4" name="Straight Connector 3">
            <a:extLst>
              <a:ext uri="{FF2B5EF4-FFF2-40B4-BE49-F238E27FC236}">
                <a16:creationId xmlns:a16="http://schemas.microsoft.com/office/drawing/2014/main" id="{F90D22AC-140F-4969-8A64-7389775517DA}"/>
              </a:ext>
            </a:extLst>
          </p:cNvPr>
          <p:cNvCxnSpPr/>
          <p:nvPr/>
        </p:nvCxnSpPr>
        <p:spPr>
          <a:xfrm flipV="1">
            <a:off x="2104844" y="679847"/>
            <a:ext cx="6159260" cy="5943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69EBFD6-657D-4A73-9AF3-C2914366E084}"/>
              </a:ext>
            </a:extLst>
          </p:cNvPr>
          <p:cNvSpPr txBox="1"/>
          <p:nvPr/>
        </p:nvSpPr>
        <p:spPr>
          <a:xfrm>
            <a:off x="5184474" y="3175019"/>
            <a:ext cx="3891012" cy="2769989"/>
          </a:xfrm>
          <a:prstGeom prst="rect">
            <a:avLst/>
          </a:prstGeom>
          <a:noFill/>
        </p:spPr>
        <p:txBody>
          <a:bodyPr wrap="square" rtlCol="0">
            <a:spAutoFit/>
          </a:bodyPr>
          <a:lstStyle/>
          <a:p>
            <a:pPr algn="ctr"/>
            <a:r>
              <a:rPr lang="en-US" sz="2400" dirty="0"/>
              <a:t>Why Don’t Parents </a:t>
            </a:r>
          </a:p>
          <a:p>
            <a:pPr algn="ctr"/>
            <a:r>
              <a:rPr lang="en-US" sz="2400" dirty="0"/>
              <a:t>Report Abuse</a:t>
            </a:r>
          </a:p>
          <a:p>
            <a:pPr marL="342900" indent="-342900">
              <a:buFont typeface="+mj-lt"/>
              <a:buAutoNum type="arabicPeriod"/>
            </a:pPr>
            <a:r>
              <a:rPr lang="en-US" dirty="0"/>
              <a:t>Overwhelming feelings </a:t>
            </a:r>
          </a:p>
          <a:p>
            <a:pPr marL="342900" indent="-342900">
              <a:buFont typeface="+mj-lt"/>
              <a:buAutoNum type="arabicPeriod"/>
            </a:pPr>
            <a:r>
              <a:rPr lang="en-US" dirty="0"/>
              <a:t>Confusion </a:t>
            </a:r>
          </a:p>
          <a:p>
            <a:pPr marL="342900" indent="-342900">
              <a:buFont typeface="+mj-lt"/>
              <a:buAutoNum type="arabicPeriod"/>
            </a:pPr>
            <a:r>
              <a:rPr lang="en-US" dirty="0"/>
              <a:t>Physical, emotional, and financial dependency </a:t>
            </a:r>
          </a:p>
          <a:p>
            <a:pPr marL="342900" indent="-342900">
              <a:buFont typeface="+mj-lt"/>
              <a:buAutoNum type="arabicPeriod"/>
            </a:pPr>
            <a:r>
              <a:rPr lang="en-US" dirty="0"/>
              <a:t>Self doubts</a:t>
            </a:r>
          </a:p>
          <a:p>
            <a:pPr marL="342900" indent="-342900">
              <a:buFont typeface="+mj-lt"/>
              <a:buAutoNum type="arabicPeriod"/>
            </a:pPr>
            <a:r>
              <a:rPr lang="en-US" dirty="0"/>
              <a:t>Fears </a:t>
            </a:r>
          </a:p>
          <a:p>
            <a:pPr marL="342900" indent="-342900">
              <a:buFont typeface="+mj-lt"/>
              <a:buAutoNum type="arabicPeriod"/>
            </a:pPr>
            <a:r>
              <a:rPr lang="en-US" dirty="0"/>
              <a:t>Cost to family</a:t>
            </a:r>
          </a:p>
        </p:txBody>
      </p:sp>
    </p:spTree>
    <p:extLst>
      <p:ext uri="{BB962C8B-B14F-4D97-AF65-F5344CB8AC3E}">
        <p14:creationId xmlns:p14="http://schemas.microsoft.com/office/powerpoint/2010/main" val="696966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306" name="Google Shape;306;p25"/>
          <p:cNvPicPr preferRelativeResize="0"/>
          <p:nvPr/>
        </p:nvPicPr>
        <p:blipFill rotWithShape="1">
          <a:blip r:embed="rId3">
            <a:alphaModFix/>
          </a:blip>
          <a:srcRect/>
          <a:stretch/>
        </p:blipFill>
        <p:spPr>
          <a:xfrm flipH="1">
            <a:off x="4104524" y="804941"/>
            <a:ext cx="4102340" cy="5131154"/>
          </a:xfrm>
          <a:prstGeom prst="rect">
            <a:avLst/>
          </a:prstGeom>
          <a:noFill/>
          <a:ln>
            <a:noFill/>
          </a:ln>
        </p:spPr>
      </p:pic>
      <p:sp>
        <p:nvSpPr>
          <p:cNvPr id="307" name="Google Shape;307;p25"/>
          <p:cNvSpPr/>
          <p:nvPr/>
        </p:nvSpPr>
        <p:spPr>
          <a:xfrm>
            <a:off x="985287" y="5511695"/>
            <a:ext cx="1488733" cy="484685"/>
          </a:xfrm>
          <a:prstGeom prst="rect">
            <a:avLst/>
          </a:prstGeom>
          <a:noFill/>
          <a:ln>
            <a:noFill/>
          </a:ln>
        </p:spPr>
        <p:txBody>
          <a:bodyPr spcFirstLastPara="1" wrap="square" lIns="68569" tIns="34280" rIns="68569" bIns="34280" anchor="t" anchorCtr="0">
            <a:noAutofit/>
          </a:bodyPr>
          <a:lstStyle/>
          <a:p>
            <a:r>
              <a:rPr lang="en-US" sz="2700" dirty="0">
                <a:solidFill>
                  <a:schemeClr val="dk1"/>
                </a:solidFill>
                <a:latin typeface="Avenir"/>
                <a:ea typeface="Avenir"/>
                <a:cs typeface="Avenir"/>
                <a:sym typeface="Avenir"/>
              </a:rPr>
              <a:t>Trauma</a:t>
            </a:r>
            <a:endParaRPr sz="675" dirty="0">
              <a:latin typeface="Avenir"/>
              <a:cs typeface="Avenir"/>
            </a:endParaRPr>
          </a:p>
        </p:txBody>
      </p:sp>
      <p:sp>
        <p:nvSpPr>
          <p:cNvPr id="308" name="Google Shape;308;p25"/>
          <p:cNvSpPr/>
          <p:nvPr/>
        </p:nvSpPr>
        <p:spPr>
          <a:xfrm>
            <a:off x="5786477" y="1832113"/>
            <a:ext cx="1207859" cy="1454055"/>
          </a:xfrm>
          <a:prstGeom prst="rect">
            <a:avLst/>
          </a:prstGeom>
          <a:noFill/>
          <a:ln>
            <a:noFill/>
          </a:ln>
        </p:spPr>
        <p:txBody>
          <a:bodyPr spcFirstLastPara="1" wrap="square" lIns="68569" tIns="34280" rIns="68569" bIns="34280" anchor="t" anchorCtr="0">
            <a:noAutofit/>
          </a:bodyPr>
          <a:lstStyle/>
          <a:p>
            <a:pPr algn="ctr"/>
            <a:r>
              <a:rPr lang="en-US" sz="3000" dirty="0">
                <a:solidFill>
                  <a:srgbClr val="7F7F7F"/>
                </a:solidFill>
                <a:latin typeface="Avenir"/>
                <a:ea typeface="Avenir"/>
                <a:cs typeface="Avenir"/>
                <a:sym typeface="Avenir"/>
              </a:rPr>
              <a:t>What </a:t>
            </a:r>
            <a:endParaRPr sz="675" dirty="0">
              <a:latin typeface="Avenir"/>
              <a:cs typeface="Avenir"/>
            </a:endParaRPr>
          </a:p>
          <a:p>
            <a:pPr algn="ctr"/>
            <a:r>
              <a:rPr lang="en-US" sz="3000" dirty="0">
                <a:solidFill>
                  <a:srgbClr val="7F7F7F"/>
                </a:solidFill>
                <a:latin typeface="Avenir"/>
                <a:ea typeface="Avenir"/>
                <a:cs typeface="Avenir"/>
                <a:sym typeface="Avenir"/>
              </a:rPr>
              <a:t>do we</a:t>
            </a:r>
            <a:endParaRPr sz="675" dirty="0">
              <a:latin typeface="Avenir"/>
              <a:cs typeface="Avenir"/>
            </a:endParaRPr>
          </a:p>
          <a:p>
            <a:pPr algn="ctr"/>
            <a:r>
              <a:rPr lang="en-US" sz="3000" dirty="0">
                <a:solidFill>
                  <a:srgbClr val="7F7F7F"/>
                </a:solidFill>
                <a:latin typeface="Avenir"/>
                <a:ea typeface="Avenir"/>
                <a:cs typeface="Avenir"/>
                <a:sym typeface="Avenir"/>
              </a:rPr>
              <a:t>see?</a:t>
            </a:r>
            <a:endParaRPr sz="675" dirty="0">
              <a:latin typeface="Avenir"/>
              <a:cs typeface="Avenir"/>
            </a:endParaRPr>
          </a:p>
        </p:txBody>
      </p:sp>
      <p:grpSp>
        <p:nvGrpSpPr>
          <p:cNvPr id="24" name="Group 23">
            <a:extLst>
              <a:ext uri="{FF2B5EF4-FFF2-40B4-BE49-F238E27FC236}">
                <a16:creationId xmlns:a16="http://schemas.microsoft.com/office/drawing/2014/main" id="{7D2C4D93-682E-4500-8D05-B2673F79C20C}"/>
              </a:ext>
            </a:extLst>
          </p:cNvPr>
          <p:cNvGrpSpPr/>
          <p:nvPr/>
        </p:nvGrpSpPr>
        <p:grpSpPr>
          <a:xfrm>
            <a:off x="0" y="0"/>
            <a:ext cx="9144000" cy="1064074"/>
            <a:chOff x="0" y="0"/>
            <a:chExt cx="9144000" cy="1064074"/>
          </a:xfrm>
        </p:grpSpPr>
        <p:sp>
          <p:nvSpPr>
            <p:cNvPr id="25" name="Rectangle 24">
              <a:extLst>
                <a:ext uri="{FF2B5EF4-FFF2-40B4-BE49-F238E27FC236}">
                  <a16:creationId xmlns:a16="http://schemas.microsoft.com/office/drawing/2014/main" id="{CBBBAF66-F241-4B6F-8E32-16AE1CC50337}"/>
                </a:ext>
              </a:extLst>
            </p:cNvPr>
            <p:cNvSpPr/>
            <p:nvPr/>
          </p:nvSpPr>
          <p:spPr>
            <a:xfrm>
              <a:off x="0" y="0"/>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E6179A-8920-429A-9FAD-EC1F829BC72F}"/>
                </a:ext>
              </a:extLst>
            </p:cNvPr>
            <p:cNvSpPr/>
            <p:nvPr/>
          </p:nvSpPr>
          <p:spPr>
            <a:xfrm>
              <a:off x="0" y="792413"/>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oogle Shape;132;p19">
            <a:extLst>
              <a:ext uri="{FF2B5EF4-FFF2-40B4-BE49-F238E27FC236}">
                <a16:creationId xmlns:a16="http://schemas.microsoft.com/office/drawing/2014/main" id="{72DA2FCD-5D5C-1EEF-BB8B-5C4B8311568A}"/>
              </a:ext>
            </a:extLst>
          </p:cNvPr>
          <p:cNvGrpSpPr/>
          <p:nvPr/>
        </p:nvGrpSpPr>
        <p:grpSpPr>
          <a:xfrm>
            <a:off x="-42342" y="804941"/>
            <a:ext cx="4087089" cy="5085688"/>
            <a:chOff x="-121270" y="13127"/>
            <a:chExt cx="5450161" cy="6781800"/>
          </a:xfrm>
        </p:grpSpPr>
        <p:pic>
          <p:nvPicPr>
            <p:cNvPr id="3" name="Google Shape;133;p19">
              <a:extLst>
                <a:ext uri="{FF2B5EF4-FFF2-40B4-BE49-F238E27FC236}">
                  <a16:creationId xmlns:a16="http://schemas.microsoft.com/office/drawing/2014/main" id="{1E158C52-72D8-7CA4-0B41-7886E97421AE}"/>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4" name="Google Shape;134;p19">
              <a:extLst>
                <a:ext uri="{FF2B5EF4-FFF2-40B4-BE49-F238E27FC236}">
                  <a16:creationId xmlns:a16="http://schemas.microsoft.com/office/drawing/2014/main" id="{189F2869-A18F-7FD8-5880-E19130D87408}"/>
                </a:ext>
              </a:extLst>
            </p:cNvPr>
            <p:cNvGrpSpPr/>
            <p:nvPr/>
          </p:nvGrpSpPr>
          <p:grpSpPr>
            <a:xfrm>
              <a:off x="510950" y="680889"/>
              <a:ext cx="4414837" cy="4486275"/>
              <a:chOff x="490538" y="685800"/>
              <a:chExt cx="4414837" cy="4486275"/>
            </a:xfrm>
          </p:grpSpPr>
          <p:cxnSp>
            <p:nvCxnSpPr>
              <p:cNvPr id="12" name="Google Shape;135;p19">
                <a:extLst>
                  <a:ext uri="{FF2B5EF4-FFF2-40B4-BE49-F238E27FC236}">
                    <a16:creationId xmlns:a16="http://schemas.microsoft.com/office/drawing/2014/main" id="{2E5DEDB3-9E60-93F7-2EEC-27A52D13AB65}"/>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3" name="Google Shape;136;p19">
                <a:extLst>
                  <a:ext uri="{FF2B5EF4-FFF2-40B4-BE49-F238E27FC236}">
                    <a16:creationId xmlns:a16="http://schemas.microsoft.com/office/drawing/2014/main" id="{A4CAEB65-F203-D269-9EBE-B81A93CE3152}"/>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4" name="Google Shape;137;p19">
                <a:extLst>
                  <a:ext uri="{FF2B5EF4-FFF2-40B4-BE49-F238E27FC236}">
                    <a16:creationId xmlns:a16="http://schemas.microsoft.com/office/drawing/2014/main" id="{3C01D170-7829-0880-504F-5B0C271CFD85}"/>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5" name="Google Shape;138;p19">
                <a:extLst>
                  <a:ext uri="{FF2B5EF4-FFF2-40B4-BE49-F238E27FC236}">
                    <a16:creationId xmlns:a16="http://schemas.microsoft.com/office/drawing/2014/main" id="{DD7B4EA1-0A41-4FB2-6FB6-883B8BB59F82}"/>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6" name="Google Shape;139;p19">
                <a:extLst>
                  <a:ext uri="{FF2B5EF4-FFF2-40B4-BE49-F238E27FC236}">
                    <a16:creationId xmlns:a16="http://schemas.microsoft.com/office/drawing/2014/main" id="{3CC9964A-61CB-E34A-B0C4-FE7E90AA4327}"/>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7" name="Google Shape;140;p19">
                <a:extLst>
                  <a:ext uri="{FF2B5EF4-FFF2-40B4-BE49-F238E27FC236}">
                    <a16:creationId xmlns:a16="http://schemas.microsoft.com/office/drawing/2014/main" id="{856035C7-06EC-1066-6D2B-C2D26D74B3C9}"/>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8" name="Google Shape;141;p19">
                <a:extLst>
                  <a:ext uri="{FF2B5EF4-FFF2-40B4-BE49-F238E27FC236}">
                    <a16:creationId xmlns:a16="http://schemas.microsoft.com/office/drawing/2014/main" id="{FC94E27B-B092-7C58-790C-B252BD32B0EA}"/>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Google Shape;142;p19">
                <a:extLst>
                  <a:ext uri="{FF2B5EF4-FFF2-40B4-BE49-F238E27FC236}">
                    <a16:creationId xmlns:a16="http://schemas.microsoft.com/office/drawing/2014/main" id="{5B5033F2-B4CA-3FE5-A285-54A55852C22C}"/>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5" name="Google Shape;143;p19">
              <a:extLst>
                <a:ext uri="{FF2B5EF4-FFF2-40B4-BE49-F238E27FC236}">
                  <a16:creationId xmlns:a16="http://schemas.microsoft.com/office/drawing/2014/main" id="{3A9051E7-71FF-BE13-9505-23AEBC5A7DCB}"/>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b="1" dirty="0">
                  <a:latin typeface="Calibri"/>
                  <a:ea typeface="Calibri"/>
                  <a:cs typeface="Calibri"/>
                  <a:sym typeface="Calibri"/>
                </a:rPr>
                <a:t>Overwhelmed</a:t>
              </a:r>
              <a:endParaRPr sz="675" b="1" dirty="0"/>
            </a:p>
            <a:p>
              <a:pPr algn="ctr"/>
              <a:r>
                <a:rPr lang="en-US" b="1" dirty="0">
                  <a:latin typeface="Calibri"/>
                  <a:ea typeface="Calibri"/>
                  <a:cs typeface="Calibri"/>
                  <a:sym typeface="Calibri"/>
                </a:rPr>
                <a:t>Emotions</a:t>
              </a:r>
              <a:endParaRPr sz="675" b="1" dirty="0"/>
            </a:p>
          </p:txBody>
        </p:sp>
        <p:sp>
          <p:nvSpPr>
            <p:cNvPr id="6" name="Google Shape;144;p19">
              <a:extLst>
                <a:ext uri="{FF2B5EF4-FFF2-40B4-BE49-F238E27FC236}">
                  <a16:creationId xmlns:a16="http://schemas.microsoft.com/office/drawing/2014/main" id="{29122593-482C-24EA-4628-7DC0019AD69E}"/>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Avoidance</a:t>
              </a:r>
              <a:endParaRPr sz="675" dirty="0"/>
            </a:p>
          </p:txBody>
        </p:sp>
        <p:sp>
          <p:nvSpPr>
            <p:cNvPr id="7" name="Google Shape;145;p19">
              <a:extLst>
                <a:ext uri="{FF2B5EF4-FFF2-40B4-BE49-F238E27FC236}">
                  <a16:creationId xmlns:a16="http://schemas.microsoft.com/office/drawing/2014/main" id="{EC878815-5B7F-B8FF-5CA6-88AB471B7E84}"/>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8" name="Google Shape;146;p19">
              <a:extLst>
                <a:ext uri="{FF2B5EF4-FFF2-40B4-BE49-F238E27FC236}">
                  <a16:creationId xmlns:a16="http://schemas.microsoft.com/office/drawing/2014/main" id="{E9230826-0E40-3D65-9608-478BCCCFC838}"/>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Hypervigilance</a:t>
              </a:r>
              <a:endParaRPr sz="675" dirty="0"/>
            </a:p>
          </p:txBody>
        </p:sp>
        <p:sp>
          <p:nvSpPr>
            <p:cNvPr id="9" name="Google Shape;147;p19">
              <a:extLst>
                <a:ext uri="{FF2B5EF4-FFF2-40B4-BE49-F238E27FC236}">
                  <a16:creationId xmlns:a16="http://schemas.microsoft.com/office/drawing/2014/main" id="{7980141F-0B1A-DE05-1971-F56A9F9170EC}"/>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Faith ?’s</a:t>
              </a:r>
              <a:endParaRPr sz="675" dirty="0">
                <a:solidFill>
                  <a:schemeClr val="accent1"/>
                </a:solidFill>
              </a:endParaRPr>
            </a:p>
          </p:txBody>
        </p:sp>
        <p:sp>
          <p:nvSpPr>
            <p:cNvPr id="10" name="Google Shape;148;p19">
              <a:extLst>
                <a:ext uri="{FF2B5EF4-FFF2-40B4-BE49-F238E27FC236}">
                  <a16:creationId xmlns:a16="http://schemas.microsoft.com/office/drawing/2014/main" id="{613CF54D-B824-BD42-8509-1A95BFE9D6C8}"/>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11" name="Google Shape;149;p19">
              <a:extLst>
                <a:ext uri="{FF2B5EF4-FFF2-40B4-BE49-F238E27FC236}">
                  <a16:creationId xmlns:a16="http://schemas.microsoft.com/office/drawing/2014/main" id="{DB562C65-86F1-0033-365D-C20FB0DF36BD}"/>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4" name="Google Shape;314;p26"/>
          <p:cNvPicPr preferRelativeResize="0"/>
          <p:nvPr/>
        </p:nvPicPr>
        <p:blipFill rotWithShape="1">
          <a:blip r:embed="rId3">
            <a:alphaModFix/>
          </a:blip>
          <a:srcRect/>
          <a:stretch/>
        </p:blipFill>
        <p:spPr>
          <a:xfrm flipH="1">
            <a:off x="5205246" y="758151"/>
            <a:ext cx="4102340" cy="5131154"/>
          </a:xfrm>
          <a:prstGeom prst="rect">
            <a:avLst/>
          </a:prstGeom>
          <a:noFill/>
          <a:ln>
            <a:noFill/>
          </a:ln>
        </p:spPr>
      </p:pic>
      <p:sp>
        <p:nvSpPr>
          <p:cNvPr id="333" name="Google Shape;333;p26"/>
          <p:cNvSpPr/>
          <p:nvPr/>
        </p:nvSpPr>
        <p:spPr>
          <a:xfrm>
            <a:off x="2990115" y="531085"/>
            <a:ext cx="3142841" cy="3946720"/>
          </a:xfrm>
          <a:prstGeom prst="rect">
            <a:avLst/>
          </a:prstGeom>
          <a:noFill/>
          <a:ln>
            <a:noFill/>
          </a:ln>
        </p:spPr>
        <p:txBody>
          <a:bodyPr spcFirstLastPara="1" wrap="square" lIns="68569" tIns="34280" rIns="68569" bIns="34280" anchor="t" anchorCtr="0">
            <a:noAutofit/>
          </a:bodyPr>
          <a:lstStyle/>
          <a:p>
            <a:pPr algn="ctr"/>
            <a:r>
              <a:rPr lang="en-US" sz="3000" b="1" dirty="0">
                <a:solidFill>
                  <a:schemeClr val="accent1"/>
                </a:solidFill>
                <a:latin typeface="Avenir"/>
                <a:ea typeface="Avenir"/>
                <a:cs typeface="Avenir"/>
                <a:sym typeface="Avenir"/>
              </a:rPr>
              <a:t>Look to Jesus to change</a:t>
            </a:r>
          </a:p>
          <a:p>
            <a:pPr algn="ctr"/>
            <a:r>
              <a:rPr lang="en-US" sz="3000" b="1" dirty="0">
                <a:solidFill>
                  <a:schemeClr val="accent1"/>
                </a:solidFill>
                <a:latin typeface="Avenir"/>
                <a:ea typeface="Avenir"/>
                <a:cs typeface="Avenir"/>
                <a:sym typeface="Avenir"/>
              </a:rPr>
              <a:t> our hearts </a:t>
            </a:r>
          </a:p>
          <a:p>
            <a:pPr algn="ctr"/>
            <a:r>
              <a:rPr lang="en-US" sz="3000" b="1" dirty="0">
                <a:solidFill>
                  <a:schemeClr val="accent1"/>
                </a:solidFill>
                <a:latin typeface="Avenir"/>
                <a:ea typeface="Avenir"/>
                <a:cs typeface="Avenir"/>
                <a:sym typeface="Avenir"/>
              </a:rPr>
              <a:t>&amp; </a:t>
            </a:r>
          </a:p>
          <a:p>
            <a:pPr algn="ctr"/>
            <a:r>
              <a:rPr lang="en-US" sz="3000" b="1" dirty="0">
                <a:solidFill>
                  <a:schemeClr val="accent1"/>
                </a:solidFill>
                <a:latin typeface="Avenir"/>
                <a:ea typeface="Avenir"/>
                <a:cs typeface="Avenir"/>
                <a:sym typeface="Avenir"/>
              </a:rPr>
              <a:t>questions</a:t>
            </a:r>
            <a:endParaRPr sz="675" b="1" dirty="0">
              <a:solidFill>
                <a:schemeClr val="accent1"/>
              </a:solidFill>
              <a:latin typeface="Avenir"/>
              <a:cs typeface="Avenir"/>
            </a:endParaRPr>
          </a:p>
          <a:p>
            <a:pPr algn="ctr"/>
            <a:endParaRPr sz="3300" dirty="0">
              <a:solidFill>
                <a:schemeClr val="dk2"/>
              </a:solidFill>
              <a:latin typeface="Avenir"/>
              <a:ea typeface="Calibri"/>
              <a:cs typeface="Avenir"/>
              <a:sym typeface="Calibri"/>
            </a:endParaRPr>
          </a:p>
        </p:txBody>
      </p:sp>
      <p:sp>
        <p:nvSpPr>
          <p:cNvPr id="334" name="Google Shape;334;p26"/>
          <p:cNvSpPr/>
          <p:nvPr/>
        </p:nvSpPr>
        <p:spPr>
          <a:xfrm rot="1472309">
            <a:off x="5849770" y="2541557"/>
            <a:ext cx="3217393" cy="323123"/>
          </a:xfrm>
          <a:prstGeom prst="rect">
            <a:avLst/>
          </a:prstGeom>
          <a:noFill/>
          <a:ln>
            <a:noFill/>
          </a:ln>
        </p:spPr>
        <p:txBody>
          <a:bodyPr spcFirstLastPara="1" wrap="square" lIns="34280" tIns="17135" rIns="34280" bIns="17135" anchor="t" anchorCtr="0">
            <a:noAutofit/>
          </a:bodyPr>
          <a:lstStyle/>
          <a:p>
            <a:r>
              <a:rPr lang="en-US" sz="2063" dirty="0">
                <a:solidFill>
                  <a:srgbClr val="494429"/>
                </a:solidFill>
                <a:latin typeface="Avenir Book"/>
                <a:ea typeface="Avenir"/>
                <a:cs typeface="Avenir Book"/>
                <a:sym typeface="Avenir"/>
              </a:rPr>
              <a:t>Be a student of their story</a:t>
            </a:r>
            <a:endParaRPr sz="2063" dirty="0">
              <a:latin typeface="Avenir Book"/>
              <a:cs typeface="Avenir Book"/>
            </a:endParaRPr>
          </a:p>
        </p:txBody>
      </p:sp>
      <p:grpSp>
        <p:nvGrpSpPr>
          <p:cNvPr id="24" name="Group 23">
            <a:extLst>
              <a:ext uri="{FF2B5EF4-FFF2-40B4-BE49-F238E27FC236}">
                <a16:creationId xmlns:a16="http://schemas.microsoft.com/office/drawing/2014/main" id="{372A2B4D-C757-43A8-AAA2-9BB81B7F5C23}"/>
              </a:ext>
            </a:extLst>
          </p:cNvPr>
          <p:cNvGrpSpPr/>
          <p:nvPr/>
        </p:nvGrpSpPr>
        <p:grpSpPr>
          <a:xfrm>
            <a:off x="-10465" y="10061"/>
            <a:ext cx="9154465" cy="6975782"/>
            <a:chOff x="-28925" y="-6141292"/>
            <a:chExt cx="9154465" cy="6975782"/>
          </a:xfrm>
        </p:grpSpPr>
        <p:sp>
          <p:nvSpPr>
            <p:cNvPr id="25" name="Rectangle 24">
              <a:extLst>
                <a:ext uri="{FF2B5EF4-FFF2-40B4-BE49-F238E27FC236}">
                  <a16:creationId xmlns:a16="http://schemas.microsoft.com/office/drawing/2014/main" id="{46BE36AD-DC56-4F50-9773-325DBDA46570}"/>
                </a:ext>
              </a:extLst>
            </p:cNvPr>
            <p:cNvSpPr/>
            <p:nvPr/>
          </p:nvSpPr>
          <p:spPr>
            <a:xfrm>
              <a:off x="-28925" y="-95813"/>
              <a:ext cx="9144000" cy="9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1A1276-3302-45AA-9EE8-2B2C989E99A9}"/>
                </a:ext>
              </a:extLst>
            </p:cNvPr>
            <p:cNvSpPr/>
            <p:nvPr/>
          </p:nvSpPr>
          <p:spPr>
            <a:xfrm>
              <a:off x="-18460" y="-6141292"/>
              <a:ext cx="9144000" cy="27166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oogle Shape;132;p19">
            <a:extLst>
              <a:ext uri="{FF2B5EF4-FFF2-40B4-BE49-F238E27FC236}">
                <a16:creationId xmlns:a16="http://schemas.microsoft.com/office/drawing/2014/main" id="{A632DF46-177C-E456-80F5-CAAF97D7AB3C}"/>
              </a:ext>
            </a:extLst>
          </p:cNvPr>
          <p:cNvGrpSpPr/>
          <p:nvPr/>
        </p:nvGrpSpPr>
        <p:grpSpPr>
          <a:xfrm>
            <a:off x="-42342" y="804941"/>
            <a:ext cx="4087089" cy="5085688"/>
            <a:chOff x="-121270" y="13127"/>
            <a:chExt cx="5450161" cy="6781800"/>
          </a:xfrm>
        </p:grpSpPr>
        <p:pic>
          <p:nvPicPr>
            <p:cNvPr id="21" name="Google Shape;133;p19">
              <a:extLst>
                <a:ext uri="{FF2B5EF4-FFF2-40B4-BE49-F238E27FC236}">
                  <a16:creationId xmlns:a16="http://schemas.microsoft.com/office/drawing/2014/main" id="{B7BAE01B-5EF6-FA98-DCE2-008E637BC159}"/>
                </a:ext>
              </a:extLst>
            </p:cNvPr>
            <p:cNvPicPr preferRelativeResize="0"/>
            <p:nvPr/>
          </p:nvPicPr>
          <p:blipFill rotWithShape="1">
            <a:blip r:embed="rId4">
              <a:alphaModFix/>
              <a:duotone>
                <a:prstClr val="black"/>
                <a:schemeClr val="accent5">
                  <a:tint val="45000"/>
                  <a:satMod val="400000"/>
                </a:schemeClr>
              </a:duotone>
            </a:blip>
            <a:srcRect/>
            <a:stretch/>
          </p:blipFill>
          <p:spPr>
            <a:xfrm>
              <a:off x="90141" y="13127"/>
              <a:ext cx="5238750" cy="6781800"/>
            </a:xfrm>
            <a:prstGeom prst="rect">
              <a:avLst/>
            </a:prstGeom>
            <a:noFill/>
            <a:ln>
              <a:noFill/>
            </a:ln>
          </p:spPr>
        </p:pic>
        <p:grpSp>
          <p:nvGrpSpPr>
            <p:cNvPr id="22" name="Google Shape;134;p19">
              <a:extLst>
                <a:ext uri="{FF2B5EF4-FFF2-40B4-BE49-F238E27FC236}">
                  <a16:creationId xmlns:a16="http://schemas.microsoft.com/office/drawing/2014/main" id="{BDC4DAC2-C72B-047F-1770-29E8C2170132}"/>
                </a:ext>
              </a:extLst>
            </p:cNvPr>
            <p:cNvGrpSpPr/>
            <p:nvPr/>
          </p:nvGrpSpPr>
          <p:grpSpPr>
            <a:xfrm>
              <a:off x="510950" y="680889"/>
              <a:ext cx="4414837" cy="4486275"/>
              <a:chOff x="490538" y="685800"/>
              <a:chExt cx="4414837" cy="4486275"/>
            </a:xfrm>
          </p:grpSpPr>
          <p:cxnSp>
            <p:nvCxnSpPr>
              <p:cNvPr id="289" name="Google Shape;135;p19">
                <a:extLst>
                  <a:ext uri="{FF2B5EF4-FFF2-40B4-BE49-F238E27FC236}">
                    <a16:creationId xmlns:a16="http://schemas.microsoft.com/office/drawing/2014/main" id="{FC3734CB-5229-001D-5410-EEC33B3BF723}"/>
                  </a:ext>
                </a:extLst>
              </p:cNvPr>
              <p:cNvCxnSpPr/>
              <p:nvPr/>
            </p:nvCxnSpPr>
            <p:spPr>
              <a:xfrm rot="10800000" flipH="1">
                <a:off x="1299569" y="4152901"/>
                <a:ext cx="1043581" cy="89251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0" name="Google Shape;136;p19">
                <a:extLst>
                  <a:ext uri="{FF2B5EF4-FFF2-40B4-BE49-F238E27FC236}">
                    <a16:creationId xmlns:a16="http://schemas.microsoft.com/office/drawing/2014/main" id="{18A70A1F-D2F2-D61D-9B71-7DC4947635B6}"/>
                  </a:ext>
                </a:extLst>
              </p:cNvPr>
              <p:cNvCxnSpPr/>
              <p:nvPr/>
            </p:nvCxnSpPr>
            <p:spPr>
              <a:xfrm>
                <a:off x="2343150" y="4152900"/>
                <a:ext cx="1183171" cy="101917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1" name="Google Shape;137;p19">
                <a:extLst>
                  <a:ext uri="{FF2B5EF4-FFF2-40B4-BE49-F238E27FC236}">
                    <a16:creationId xmlns:a16="http://schemas.microsoft.com/office/drawing/2014/main" id="{511F876D-DE14-604B-DF89-84AA38630F09}"/>
                  </a:ext>
                </a:extLst>
              </p:cNvPr>
              <p:cNvCxnSpPr/>
              <p:nvPr/>
            </p:nvCxnSpPr>
            <p:spPr>
              <a:xfrm rot="10800000">
                <a:off x="1800225" y="685800"/>
                <a:ext cx="2705100" cy="205740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2" name="Google Shape;138;p19">
                <a:extLst>
                  <a:ext uri="{FF2B5EF4-FFF2-40B4-BE49-F238E27FC236}">
                    <a16:creationId xmlns:a16="http://schemas.microsoft.com/office/drawing/2014/main" id="{1ED4FC97-00EB-613D-630C-BDC1034DF0AE}"/>
                  </a:ext>
                </a:extLst>
              </p:cNvPr>
              <p:cNvCxnSpPr/>
              <p:nvPr/>
            </p:nvCxnSpPr>
            <p:spPr>
              <a:xfrm rot="10800000">
                <a:off x="490538" y="1981201"/>
                <a:ext cx="1995487" cy="711994"/>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3" name="Google Shape;139;p19">
                <a:extLst>
                  <a:ext uri="{FF2B5EF4-FFF2-40B4-BE49-F238E27FC236}">
                    <a16:creationId xmlns:a16="http://schemas.microsoft.com/office/drawing/2014/main" id="{720DF9AA-3905-A6D5-AE55-8D22E7D24988}"/>
                  </a:ext>
                </a:extLst>
              </p:cNvPr>
              <p:cNvCxnSpPr/>
              <p:nvPr/>
            </p:nvCxnSpPr>
            <p:spPr>
              <a:xfrm flipH="1">
                <a:off x="2343150" y="3390901"/>
                <a:ext cx="2562225" cy="761999"/>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4" name="Google Shape;140;p19">
                <a:extLst>
                  <a:ext uri="{FF2B5EF4-FFF2-40B4-BE49-F238E27FC236}">
                    <a16:creationId xmlns:a16="http://schemas.microsoft.com/office/drawing/2014/main" id="{807A82F9-6086-447A-73C8-C19F5F399E76}"/>
                  </a:ext>
                </a:extLst>
              </p:cNvPr>
              <p:cNvCxnSpPr/>
              <p:nvPr/>
            </p:nvCxnSpPr>
            <p:spPr>
              <a:xfrm flipH="1">
                <a:off x="809625" y="2705100"/>
                <a:ext cx="1676401" cy="1301651"/>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5" name="Google Shape;141;p19">
                <a:extLst>
                  <a:ext uri="{FF2B5EF4-FFF2-40B4-BE49-F238E27FC236}">
                    <a16:creationId xmlns:a16="http://schemas.microsoft.com/office/drawing/2014/main" id="{CAFE144B-3D69-ED37-16F8-981961C99F30}"/>
                  </a:ext>
                </a:extLst>
              </p:cNvPr>
              <p:cNvCxnSpPr/>
              <p:nvPr/>
            </p:nvCxnSpPr>
            <p:spPr>
              <a:xfrm flipH="1">
                <a:off x="2486026" y="2057400"/>
                <a:ext cx="1138236" cy="63579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296" name="Google Shape;142;p19">
                <a:extLst>
                  <a:ext uri="{FF2B5EF4-FFF2-40B4-BE49-F238E27FC236}">
                    <a16:creationId xmlns:a16="http://schemas.microsoft.com/office/drawing/2014/main" id="{7BF9F88D-29D8-17F4-597F-B4A75B42FB13}"/>
                  </a:ext>
                </a:extLst>
              </p:cNvPr>
              <p:cNvCxnSpPr/>
              <p:nvPr/>
            </p:nvCxnSpPr>
            <p:spPr>
              <a:xfrm flipH="1">
                <a:off x="2343150" y="2705100"/>
                <a:ext cx="142875" cy="1459705"/>
              </a:xfrm>
              <a:prstGeom prst="straightConnector1">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grpSp>
        <p:sp>
          <p:nvSpPr>
            <p:cNvPr id="23" name="Google Shape;143;p19">
              <a:extLst>
                <a:ext uri="{FF2B5EF4-FFF2-40B4-BE49-F238E27FC236}">
                  <a16:creationId xmlns:a16="http://schemas.microsoft.com/office/drawing/2014/main" id="{5AAA19D0-24B3-9CC3-C56F-4EFD913BC2CA}"/>
                </a:ext>
              </a:extLst>
            </p:cNvPr>
            <p:cNvSpPr/>
            <p:nvPr/>
          </p:nvSpPr>
          <p:spPr>
            <a:xfrm>
              <a:off x="2382528" y="3969603"/>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Overwhelmed</a:t>
              </a:r>
              <a:endParaRPr sz="675" dirty="0"/>
            </a:p>
            <a:p>
              <a:pPr algn="ctr"/>
              <a:r>
                <a:rPr lang="en-US" dirty="0">
                  <a:solidFill>
                    <a:srgbClr val="C4BD97"/>
                  </a:solidFill>
                  <a:latin typeface="Calibri"/>
                  <a:ea typeface="Calibri"/>
                  <a:cs typeface="Calibri"/>
                  <a:sym typeface="Calibri"/>
                </a:rPr>
                <a:t>Emotions</a:t>
              </a:r>
              <a:endParaRPr sz="675" dirty="0"/>
            </a:p>
          </p:txBody>
        </p:sp>
        <p:sp>
          <p:nvSpPr>
            <p:cNvPr id="27" name="Google Shape;144;p19">
              <a:extLst>
                <a:ext uri="{FF2B5EF4-FFF2-40B4-BE49-F238E27FC236}">
                  <a16:creationId xmlns:a16="http://schemas.microsoft.com/office/drawing/2014/main" id="{1386BFD6-DF9F-B6C5-822F-DF014B37323A}"/>
                </a:ext>
              </a:extLst>
            </p:cNvPr>
            <p:cNvSpPr/>
            <p:nvPr/>
          </p:nvSpPr>
          <p:spPr>
            <a:xfrm>
              <a:off x="2177233" y="269319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Avoidance</a:t>
              </a:r>
              <a:endParaRPr sz="675" dirty="0"/>
            </a:p>
          </p:txBody>
        </p:sp>
        <p:sp>
          <p:nvSpPr>
            <p:cNvPr id="28" name="Google Shape;145;p19">
              <a:extLst>
                <a:ext uri="{FF2B5EF4-FFF2-40B4-BE49-F238E27FC236}">
                  <a16:creationId xmlns:a16="http://schemas.microsoft.com/office/drawing/2014/main" id="{27B6BC06-9AFA-3F8C-2E17-D0C0B66D91E0}"/>
                </a:ext>
              </a:extLst>
            </p:cNvPr>
            <p:cNvSpPr/>
            <p:nvPr/>
          </p:nvSpPr>
          <p:spPr>
            <a:xfrm>
              <a:off x="2079892" y="948035"/>
              <a:ext cx="2636883" cy="461665"/>
            </a:xfrm>
            <a:prstGeom prst="rect">
              <a:avLst/>
            </a:prstGeom>
            <a:noFill/>
            <a:ln>
              <a:noFill/>
            </a:ln>
          </p:spPr>
          <p:txBody>
            <a:bodyPr spcFirstLastPara="1" wrap="square" lIns="68569" tIns="34280" rIns="68569" bIns="34280" anchor="t" anchorCtr="0">
              <a:noAutofit/>
            </a:bodyPr>
            <a:lstStyle/>
            <a:p>
              <a:pPr algn="ctr"/>
              <a:r>
                <a:rPr lang="en-US">
                  <a:solidFill>
                    <a:srgbClr val="C4BD97"/>
                  </a:solidFill>
                  <a:latin typeface="Calibri"/>
                  <a:ea typeface="Calibri"/>
                  <a:cs typeface="Calibri"/>
                  <a:sym typeface="Calibri"/>
                </a:rPr>
                <a:t>Intrusions</a:t>
              </a:r>
              <a:endParaRPr sz="675"/>
            </a:p>
          </p:txBody>
        </p:sp>
        <p:sp>
          <p:nvSpPr>
            <p:cNvPr id="29" name="Google Shape;146;p19">
              <a:extLst>
                <a:ext uri="{FF2B5EF4-FFF2-40B4-BE49-F238E27FC236}">
                  <a16:creationId xmlns:a16="http://schemas.microsoft.com/office/drawing/2014/main" id="{F7CF34D4-6A58-04CD-E570-1B67D2EBCB0A}"/>
                </a:ext>
              </a:extLst>
            </p:cNvPr>
            <p:cNvSpPr/>
            <p:nvPr/>
          </p:nvSpPr>
          <p:spPr>
            <a:xfrm>
              <a:off x="600622" y="1579215"/>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Hypervigilance</a:t>
              </a:r>
              <a:endParaRPr sz="675" dirty="0"/>
            </a:p>
          </p:txBody>
        </p:sp>
        <p:sp>
          <p:nvSpPr>
            <p:cNvPr id="30" name="Google Shape;147;p19">
              <a:extLst>
                <a:ext uri="{FF2B5EF4-FFF2-40B4-BE49-F238E27FC236}">
                  <a16:creationId xmlns:a16="http://schemas.microsoft.com/office/drawing/2014/main" id="{81645C26-BB53-787B-DAB1-80323DECD612}"/>
                </a:ext>
              </a:extLst>
            </p:cNvPr>
            <p:cNvSpPr/>
            <p:nvPr/>
          </p:nvSpPr>
          <p:spPr>
            <a:xfrm>
              <a:off x="-121270" y="2543771"/>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Faith ?’s</a:t>
              </a:r>
              <a:endParaRPr sz="675" dirty="0">
                <a:solidFill>
                  <a:schemeClr val="accent1"/>
                </a:solidFill>
              </a:endParaRPr>
            </a:p>
          </p:txBody>
        </p:sp>
        <p:sp>
          <p:nvSpPr>
            <p:cNvPr id="31" name="Google Shape;148;p19">
              <a:extLst>
                <a:ext uri="{FF2B5EF4-FFF2-40B4-BE49-F238E27FC236}">
                  <a16:creationId xmlns:a16="http://schemas.microsoft.com/office/drawing/2014/main" id="{743E488D-D3C7-BFFB-3ECC-4442E924AEB5}"/>
                </a:ext>
              </a:extLst>
            </p:cNvPr>
            <p:cNvSpPr/>
            <p:nvPr/>
          </p:nvSpPr>
          <p:spPr>
            <a:xfrm>
              <a:off x="426791" y="3654030"/>
              <a:ext cx="2636883" cy="461665"/>
            </a:xfrm>
            <a:prstGeom prst="rect">
              <a:avLst/>
            </a:prstGeom>
            <a:noFill/>
            <a:ln>
              <a:noFill/>
            </a:ln>
          </p:spPr>
          <p:txBody>
            <a:bodyPr spcFirstLastPara="1" wrap="square" lIns="68569" tIns="34280" rIns="68569" bIns="34280" anchor="t" anchorCtr="0">
              <a:noAutofit/>
            </a:bodyPr>
            <a:lstStyle/>
            <a:p>
              <a:pPr algn="ctr"/>
              <a:r>
                <a:rPr lang="en-US" dirty="0">
                  <a:solidFill>
                    <a:srgbClr val="C4BD97"/>
                  </a:solidFill>
                  <a:latin typeface="Calibri"/>
                  <a:ea typeface="Calibri"/>
                  <a:cs typeface="Calibri"/>
                  <a:sym typeface="Calibri"/>
                </a:rPr>
                <a:t>Shame</a:t>
              </a:r>
              <a:endParaRPr sz="675" dirty="0"/>
            </a:p>
          </p:txBody>
        </p:sp>
        <p:sp>
          <p:nvSpPr>
            <p:cNvPr id="288" name="Google Shape;149;p19">
              <a:extLst>
                <a:ext uri="{FF2B5EF4-FFF2-40B4-BE49-F238E27FC236}">
                  <a16:creationId xmlns:a16="http://schemas.microsoft.com/office/drawing/2014/main" id="{4B1C61DE-559B-04D1-CCD0-F6B9D710EF9E}"/>
                </a:ext>
              </a:extLst>
            </p:cNvPr>
            <p:cNvSpPr/>
            <p:nvPr/>
          </p:nvSpPr>
          <p:spPr>
            <a:xfrm>
              <a:off x="889438" y="4984048"/>
              <a:ext cx="2636883" cy="830997"/>
            </a:xfrm>
            <a:prstGeom prst="rect">
              <a:avLst/>
            </a:prstGeom>
            <a:noFill/>
            <a:ln>
              <a:noFill/>
            </a:ln>
          </p:spPr>
          <p:txBody>
            <a:bodyPr spcFirstLastPara="1" wrap="square" lIns="68569" tIns="34280" rIns="68569" bIns="34280" anchor="t" anchorCtr="0">
              <a:noAutofit/>
            </a:bodyPr>
            <a:lstStyle/>
            <a:p>
              <a:pPr algn="ctr"/>
              <a:r>
                <a:rPr lang="en-US" dirty="0">
                  <a:solidFill>
                    <a:schemeClr val="accent1"/>
                  </a:solidFill>
                  <a:latin typeface="Calibri"/>
                  <a:ea typeface="Calibri"/>
                  <a:cs typeface="Calibri"/>
                  <a:sym typeface="Calibri"/>
                </a:rPr>
                <a:t>Physical </a:t>
              </a:r>
              <a:endParaRPr sz="675" dirty="0">
                <a:solidFill>
                  <a:schemeClr val="accent1"/>
                </a:solidFill>
              </a:endParaRPr>
            </a:p>
            <a:p>
              <a:pPr algn="ctr"/>
              <a:r>
                <a:rPr lang="en-US" dirty="0">
                  <a:solidFill>
                    <a:schemeClr val="accent1"/>
                  </a:solidFill>
                  <a:latin typeface="Calibri"/>
                  <a:ea typeface="Calibri"/>
                  <a:cs typeface="Calibri"/>
                  <a:sym typeface="Calibri"/>
                </a:rPr>
                <a:t>Anguish</a:t>
              </a:r>
              <a:endParaRPr sz="675" dirty="0">
                <a:solidFill>
                  <a:schemeClr val="accent1"/>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continuum-mobile.gif">
            <a:extLst>
              <a:ext uri="{FF2B5EF4-FFF2-40B4-BE49-F238E27FC236}">
                <a16:creationId xmlns:a16="http://schemas.microsoft.com/office/drawing/2014/main" id="{A2EBFEB6-B919-450E-B12A-E1C0AEEF5AC1}"/>
              </a:ext>
            </a:extLst>
          </p:cNvPr>
          <p:cNvPicPr>
            <a:picLocks noChangeAspect="1"/>
          </p:cNvPicPr>
          <p:nvPr/>
        </p:nvPicPr>
        <p:blipFill>
          <a:blip r:embed="rId2" cstate="print"/>
          <a:stretch>
            <a:fillRect/>
          </a:stretch>
        </p:blipFill>
        <p:spPr>
          <a:xfrm>
            <a:off x="0" y="256953"/>
            <a:ext cx="9235440" cy="5801010"/>
          </a:xfrm>
          <a:prstGeom prst="rect">
            <a:avLst/>
          </a:prstGeom>
        </p:spPr>
      </p:pic>
      <p:sp>
        <p:nvSpPr>
          <p:cNvPr id="4" name="Rectangle 3">
            <a:extLst>
              <a:ext uri="{FF2B5EF4-FFF2-40B4-BE49-F238E27FC236}">
                <a16:creationId xmlns:a16="http://schemas.microsoft.com/office/drawing/2014/main" id="{00D9441F-1684-4A0B-B520-5F026CCC8D4E}"/>
              </a:ext>
            </a:extLst>
          </p:cNvPr>
          <p:cNvSpPr/>
          <p:nvPr/>
        </p:nvSpPr>
        <p:spPr>
          <a:xfrm>
            <a:off x="5966824" y="703153"/>
            <a:ext cx="2207656" cy="369332"/>
          </a:xfrm>
          <a:prstGeom prst="rect">
            <a:avLst/>
          </a:prstGeom>
        </p:spPr>
        <p:txBody>
          <a:bodyPr wrap="none">
            <a:spAutoFit/>
          </a:bodyPr>
          <a:lstStyle/>
          <a:p>
            <a:r>
              <a:rPr lang="en-US" dirty="0"/>
              <a:t>Community/Pastoral </a:t>
            </a:r>
          </a:p>
        </p:txBody>
      </p:sp>
      <p:sp>
        <p:nvSpPr>
          <p:cNvPr id="5" name="Rectangle 4">
            <a:extLst>
              <a:ext uri="{FF2B5EF4-FFF2-40B4-BE49-F238E27FC236}">
                <a16:creationId xmlns:a16="http://schemas.microsoft.com/office/drawing/2014/main" id="{F36F2EA4-F0C8-4EAC-95CB-BDC347519EBF}"/>
              </a:ext>
            </a:extLst>
          </p:cNvPr>
          <p:cNvSpPr/>
          <p:nvPr/>
        </p:nvSpPr>
        <p:spPr>
          <a:xfrm>
            <a:off x="156718" y="6231715"/>
            <a:ext cx="8987282" cy="584775"/>
          </a:xfrm>
          <a:prstGeom prst="rect">
            <a:avLst/>
          </a:prstGeom>
        </p:spPr>
        <p:txBody>
          <a:bodyPr wrap="square">
            <a:spAutoFit/>
          </a:bodyPr>
          <a:lstStyle/>
          <a:p>
            <a:pPr algn="ctr"/>
            <a:r>
              <a:rPr lang="en-US" sz="3200" dirty="0"/>
              <a:t>When extra support is needed</a:t>
            </a:r>
          </a:p>
        </p:txBody>
      </p:sp>
    </p:spTree>
    <p:extLst>
      <p:ext uri="{BB962C8B-B14F-4D97-AF65-F5344CB8AC3E}">
        <p14:creationId xmlns:p14="http://schemas.microsoft.com/office/powerpoint/2010/main" val="3781523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A60A3-752C-4026-8CD4-B281DC54AD80}"/>
              </a:ext>
            </a:extLst>
          </p:cNvPr>
          <p:cNvSpPr>
            <a:spLocks noGrp="1"/>
          </p:cNvSpPr>
          <p:nvPr>
            <p:ph type="title"/>
          </p:nvPr>
        </p:nvSpPr>
        <p:spPr>
          <a:xfrm>
            <a:off x="507492" y="1077899"/>
            <a:ext cx="7708392" cy="1047843"/>
          </a:xfrm>
        </p:spPr>
        <p:txBody>
          <a:bodyPr>
            <a:normAutofit fontScale="90000"/>
          </a:bodyPr>
          <a:lstStyle/>
          <a:p>
            <a:r>
              <a:rPr lang="en-US" sz="4500" b="1" i="1" dirty="0"/>
              <a:t>Listen</a:t>
            </a:r>
            <a:br>
              <a:rPr lang="en-US" b="1" dirty="0"/>
            </a:br>
            <a:endParaRPr lang="en-US" dirty="0"/>
          </a:p>
        </p:txBody>
      </p:sp>
      <p:sp>
        <p:nvSpPr>
          <p:cNvPr id="5" name="Content Placeholder 4">
            <a:extLst>
              <a:ext uri="{FF2B5EF4-FFF2-40B4-BE49-F238E27FC236}">
                <a16:creationId xmlns:a16="http://schemas.microsoft.com/office/drawing/2014/main" id="{F4DF1FD4-F438-4814-917D-659F5D6927C3}"/>
              </a:ext>
            </a:extLst>
          </p:cNvPr>
          <p:cNvSpPr>
            <a:spLocks noGrp="1"/>
          </p:cNvSpPr>
          <p:nvPr>
            <p:ph sz="half" idx="1"/>
          </p:nvPr>
        </p:nvSpPr>
        <p:spPr>
          <a:xfrm>
            <a:off x="2775858" y="-87086"/>
            <a:ext cx="6368142" cy="6683829"/>
          </a:xfrm>
        </p:spPr>
        <p:txBody>
          <a:bodyPr>
            <a:normAutofit/>
          </a:bodyPr>
          <a:lstStyle/>
          <a:p>
            <a:r>
              <a:rPr lang="en-US" b="1" i="1" dirty="0"/>
              <a:t>Listen in a way that you are affected </a:t>
            </a:r>
          </a:p>
          <a:p>
            <a:r>
              <a:rPr lang="en-US" dirty="0"/>
              <a:t>I need to feel something of what they are feeling. </a:t>
            </a:r>
          </a:p>
          <a:p>
            <a:r>
              <a:rPr lang="en-US" dirty="0"/>
              <a:t>I need to suffer with them if they are suffering. </a:t>
            </a:r>
          </a:p>
          <a:p>
            <a:r>
              <a:rPr lang="en-US" dirty="0"/>
              <a:t>I need to enter into their confusion, fears, and frustrations.</a:t>
            </a:r>
          </a:p>
          <a:p>
            <a:r>
              <a:rPr lang="en-US" dirty="0"/>
              <a:t>Their story should change me</a:t>
            </a:r>
          </a:p>
          <a:p>
            <a:r>
              <a:rPr lang="en-US" dirty="0"/>
              <a:t>Their story should move me to enter in</a:t>
            </a:r>
          </a:p>
          <a:p>
            <a:r>
              <a:rPr lang="en-US" dirty="0"/>
              <a:t>This is the incarnational way that Jesus came to us</a:t>
            </a:r>
          </a:p>
        </p:txBody>
      </p:sp>
      <p:sp>
        <p:nvSpPr>
          <p:cNvPr id="10" name="Content Placeholder 9">
            <a:extLst>
              <a:ext uri="{FF2B5EF4-FFF2-40B4-BE49-F238E27FC236}">
                <a16:creationId xmlns:a16="http://schemas.microsoft.com/office/drawing/2014/main" id="{9E87B3C8-243B-498D-8C62-2A42BC05EF72}"/>
              </a:ext>
            </a:extLst>
          </p:cNvPr>
          <p:cNvSpPr>
            <a:spLocks noGrp="1"/>
          </p:cNvSpPr>
          <p:nvPr>
            <p:ph sz="half" idx="2"/>
          </p:nvPr>
        </p:nvSpPr>
        <p:spPr/>
        <p:txBody>
          <a:bodyPr/>
          <a:lstStyle/>
          <a:p>
            <a:r>
              <a:rPr lang="en-US" dirty="0"/>
              <a:t> </a:t>
            </a:r>
          </a:p>
        </p:txBody>
      </p:sp>
      <p:sp>
        <p:nvSpPr>
          <p:cNvPr id="2" name="TextBox 1">
            <a:extLst>
              <a:ext uri="{FF2B5EF4-FFF2-40B4-BE49-F238E27FC236}">
                <a16:creationId xmlns:a16="http://schemas.microsoft.com/office/drawing/2014/main" id="{098CF420-C56F-412D-976D-992AE1366A60}"/>
              </a:ext>
            </a:extLst>
          </p:cNvPr>
          <p:cNvSpPr txBox="1"/>
          <p:nvPr/>
        </p:nvSpPr>
        <p:spPr>
          <a:xfrm>
            <a:off x="359229" y="3113314"/>
            <a:ext cx="1905000" cy="2092881"/>
          </a:xfrm>
          <a:prstGeom prst="rect">
            <a:avLst/>
          </a:prstGeom>
          <a:noFill/>
        </p:spPr>
        <p:txBody>
          <a:bodyPr wrap="square" rtlCol="0">
            <a:spAutoFit/>
          </a:bodyPr>
          <a:lstStyle/>
          <a:p>
            <a:pPr algn="ctr"/>
            <a:r>
              <a:rPr lang="en-US" sz="2800" dirty="0">
                <a:latin typeface="Book Antiqua" panose="02040602050305030304" pitchFamily="18" charset="0"/>
              </a:rPr>
              <a:t>As I have loved you, love one another</a:t>
            </a:r>
          </a:p>
          <a:p>
            <a:pPr algn="ctr"/>
            <a:r>
              <a:rPr lang="en-US" dirty="0"/>
              <a:t>Jn 13:34</a:t>
            </a:r>
          </a:p>
        </p:txBody>
      </p:sp>
    </p:spTree>
    <p:extLst>
      <p:ext uri="{BB962C8B-B14F-4D97-AF65-F5344CB8AC3E}">
        <p14:creationId xmlns:p14="http://schemas.microsoft.com/office/powerpoint/2010/main" val="476872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1443038" y="176213"/>
            <a:ext cx="7700962" cy="1047750"/>
          </a:xfrm>
        </p:spPr>
        <p:txBody>
          <a:bodyPr>
            <a:normAutofit/>
          </a:bodyPr>
          <a:lstStyle/>
          <a:p>
            <a:r>
              <a:rPr lang="en-US" sz="3600" b="1" dirty="0">
                <a:solidFill>
                  <a:schemeClr val="accent1"/>
                </a:solidFill>
              </a:rPr>
              <a:t>Begin Speaking- to God and Others</a:t>
            </a:r>
          </a:p>
        </p:txBody>
      </p:sp>
      <p:sp>
        <p:nvSpPr>
          <p:cNvPr id="10" name="Content Placeholder 9"/>
          <p:cNvSpPr>
            <a:spLocks noGrp="1"/>
          </p:cNvSpPr>
          <p:nvPr>
            <p:ph sz="half" idx="4294967295"/>
          </p:nvPr>
        </p:nvSpPr>
        <p:spPr>
          <a:xfrm>
            <a:off x="0" y="1600200"/>
            <a:ext cx="5453063" cy="4811713"/>
          </a:xfrm>
        </p:spPr>
        <p:txBody>
          <a:bodyPr>
            <a:noAutofit/>
          </a:bodyPr>
          <a:lstStyle/>
          <a:p>
            <a:pPr>
              <a:buFont typeface="Wingdings" pitchFamily="2" charset="2"/>
              <a:buChar char="v"/>
            </a:pPr>
            <a:r>
              <a:rPr lang="en-US" sz="3200" dirty="0"/>
              <a:t>Why? Speaking is key.</a:t>
            </a:r>
          </a:p>
          <a:p>
            <a:pPr lvl="1">
              <a:buFont typeface="Wingdings" pitchFamily="2" charset="2"/>
              <a:buChar char="v"/>
            </a:pPr>
            <a:r>
              <a:rPr lang="en-US" sz="2400" dirty="0"/>
              <a:t>Truth has been distorted</a:t>
            </a:r>
          </a:p>
          <a:p>
            <a:pPr lvl="1">
              <a:buFont typeface="Wingdings" pitchFamily="2" charset="2"/>
              <a:buChar char="v"/>
            </a:pPr>
            <a:r>
              <a:rPr lang="en-US" sz="2400" dirty="0"/>
              <a:t>Silence promotes abuse</a:t>
            </a:r>
          </a:p>
          <a:p>
            <a:pPr lvl="1">
              <a:buFont typeface="Wingdings" pitchFamily="2" charset="2"/>
              <a:buChar char="v"/>
            </a:pPr>
            <a:r>
              <a:rPr lang="en-US" sz="2400" dirty="0"/>
              <a:t>Learn to talk to God</a:t>
            </a:r>
          </a:p>
          <a:p>
            <a:pPr lvl="1">
              <a:buFont typeface="Wingdings" pitchFamily="2" charset="2"/>
              <a:buChar char="v"/>
            </a:pPr>
            <a:r>
              <a:rPr lang="en-US" sz="2400" b="1" dirty="0"/>
              <a:t>Cannot speak Scripture into the unknown</a:t>
            </a:r>
          </a:p>
          <a:p>
            <a:pPr lvl="1">
              <a:buFont typeface="Wingdings" pitchFamily="2" charset="2"/>
              <a:buChar char="v"/>
            </a:pPr>
            <a:r>
              <a:rPr lang="en-US" sz="2400" dirty="0"/>
              <a:t>Telling a story is powerful in the process of healing</a:t>
            </a:r>
          </a:p>
          <a:p>
            <a:pPr lvl="1">
              <a:buFont typeface="Wingdings" pitchFamily="2" charset="2"/>
              <a:buChar char="v"/>
            </a:pPr>
            <a:r>
              <a:rPr lang="en-US" sz="2400" dirty="0"/>
              <a:t>Eph 5 brings things into the light</a:t>
            </a:r>
          </a:p>
          <a:p>
            <a:pPr marL="502920" lvl="1" indent="0">
              <a:buNone/>
            </a:pPr>
            <a:r>
              <a:rPr lang="en-US" sz="2400" b="1" dirty="0"/>
              <a:t> for redemption</a:t>
            </a:r>
          </a:p>
          <a:p>
            <a:pPr lvl="1">
              <a:buFont typeface="Wingdings" pitchFamily="2" charset="2"/>
              <a:buChar char="v"/>
            </a:pPr>
            <a:r>
              <a:rPr lang="en-US" sz="2400" dirty="0"/>
              <a:t>It is OK if this takes time</a:t>
            </a:r>
          </a:p>
          <a:p>
            <a:pPr lvl="2">
              <a:buFont typeface="Wingdings" pitchFamily="2" charset="2"/>
              <a:buChar char="v"/>
            </a:pPr>
            <a:r>
              <a:rPr lang="en-US" sz="2000" dirty="0"/>
              <a:t>Find a safe person</a:t>
            </a:r>
          </a:p>
          <a:p>
            <a:pPr lvl="2">
              <a:buFont typeface="Wingdings" pitchFamily="2" charset="2"/>
              <a:buChar char="v"/>
            </a:pPr>
            <a:r>
              <a:rPr lang="en-US" sz="2000" dirty="0"/>
              <a:t>Scary  b/c talking makes it real</a:t>
            </a:r>
          </a:p>
        </p:txBody>
      </p:sp>
      <p:sp>
        <p:nvSpPr>
          <p:cNvPr id="11" name="Content Placeholder 10"/>
          <p:cNvSpPr>
            <a:spLocks noGrp="1"/>
          </p:cNvSpPr>
          <p:nvPr>
            <p:ph sz="half" idx="4294967295"/>
          </p:nvPr>
        </p:nvSpPr>
        <p:spPr>
          <a:xfrm>
            <a:off x="5772150" y="1714500"/>
            <a:ext cx="3371850" cy="3543300"/>
          </a:xfrm>
          <a:solidFill>
            <a:schemeClr val="accent1">
              <a:lumMod val="20000"/>
              <a:lumOff val="80000"/>
            </a:schemeClr>
          </a:solidFill>
        </p:spPr>
        <p:txBody>
          <a:bodyPr>
            <a:normAutofit fontScale="85000" lnSpcReduction="20000"/>
          </a:bodyPr>
          <a:lstStyle/>
          <a:p>
            <a:pPr>
              <a:buNone/>
            </a:pPr>
            <a:r>
              <a:rPr lang="en-US" u="sng" dirty="0"/>
              <a:t>Trauma &amp; Recovery- </a:t>
            </a:r>
            <a:r>
              <a:rPr lang="en-US" dirty="0"/>
              <a:t>Herman</a:t>
            </a:r>
          </a:p>
          <a:p>
            <a:pPr>
              <a:buNone/>
            </a:pPr>
            <a:r>
              <a:rPr lang="en-US" dirty="0"/>
              <a:t>“The conflict between the will to deny horrible event and the will to proclaim them aloud in the central dialectic of psychological trauma. People who have survived atrocities often tell their stories in a highly emotional, contradictory, and fragmented manner which undermines their credibility and thereby serves the twin imperative of truth-telling and secrecy. When the truth is finally recognized, survivors can begin their recover. </a:t>
            </a:r>
            <a:r>
              <a:rPr lang="en-US" b="1" dirty="0"/>
              <a:t>But far too often secrecy prevails and the story of the traumatic event surfaces not as a verbal narrative but as a symptom</a:t>
            </a:r>
            <a:r>
              <a:rPr lang="en-US" dirty="0"/>
              <a:t>.”</a:t>
            </a:r>
          </a:p>
        </p:txBody>
      </p:sp>
    </p:spTree>
    <p:extLst>
      <p:ext uri="{BB962C8B-B14F-4D97-AF65-F5344CB8AC3E}">
        <p14:creationId xmlns:p14="http://schemas.microsoft.com/office/powerpoint/2010/main" val="1979999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E5BA65-1E5A-46CD-80BB-C23E118448C1}"/>
              </a:ext>
            </a:extLst>
          </p:cNvPr>
          <p:cNvSpPr/>
          <p:nvPr/>
        </p:nvSpPr>
        <p:spPr>
          <a:xfrm>
            <a:off x="0" y="0"/>
            <a:ext cx="9144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wthorne.png"/>
          <p:cNvPicPr>
            <a:picLocks noChangeAspect="1"/>
          </p:cNvPicPr>
          <p:nvPr/>
        </p:nvPicPr>
        <p:blipFill>
          <a:blip r:embed="rId2" cstate="print">
            <a:duotone>
              <a:schemeClr val="accent5">
                <a:shade val="45000"/>
                <a:satMod val="135000"/>
              </a:schemeClr>
              <a:prstClr val="white"/>
            </a:duotone>
          </a:blip>
          <a:stretch>
            <a:fillRect/>
          </a:stretch>
        </p:blipFill>
        <p:spPr>
          <a:xfrm>
            <a:off x="514350" y="857250"/>
            <a:ext cx="81153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Words Shape the Narrative so</a:t>
            </a:r>
            <a:br>
              <a:rPr lang="en-US" dirty="0"/>
            </a:br>
            <a:br>
              <a:rPr lang="en-US" dirty="0"/>
            </a:br>
            <a:r>
              <a:rPr lang="en-US" b="1" dirty="0"/>
              <a:t>TELL IT</a:t>
            </a:r>
            <a:br>
              <a:rPr lang="en-US" b="1" dirty="0"/>
            </a:br>
            <a:r>
              <a:rPr lang="en-US" b="1" dirty="0"/>
              <a:t>LIKE IT IS</a:t>
            </a:r>
          </a:p>
        </p:txBody>
      </p:sp>
      <p:sp>
        <p:nvSpPr>
          <p:cNvPr id="10" name="TextBox 9">
            <a:extLst>
              <a:ext uri="{FF2B5EF4-FFF2-40B4-BE49-F238E27FC236}">
                <a16:creationId xmlns:a16="http://schemas.microsoft.com/office/drawing/2014/main" id="{1F33F271-31CD-4F5D-B2E3-600BE4A078AB}"/>
              </a:ext>
            </a:extLst>
          </p:cNvPr>
          <p:cNvSpPr txBox="1"/>
          <p:nvPr/>
        </p:nvSpPr>
        <p:spPr>
          <a:xfrm>
            <a:off x="2645227" y="851695"/>
            <a:ext cx="6309083" cy="5909310"/>
          </a:xfrm>
          <a:prstGeom prst="rect">
            <a:avLst/>
          </a:prstGeom>
          <a:noFill/>
        </p:spPr>
        <p:txBody>
          <a:bodyPr wrap="square" rtlCol="0">
            <a:spAutoFit/>
          </a:bodyPr>
          <a:lstStyle/>
          <a:p>
            <a:r>
              <a:rPr lang="en-US" sz="2400" i="1"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The Bible remembers and names evil</a:t>
            </a:r>
            <a:r>
              <a:rPr lang="en-US" sz="24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 </a:t>
            </a:r>
          </a:p>
          <a:p>
            <a:r>
              <a:rPr lang="en-US" sz="24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The Bible talks about traumatic things. Its </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stories are forged out of murder (</a:t>
            </a:r>
            <a:r>
              <a:rPr lang="en-US" sz="24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Gn</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4), infanticide (Ps 137), rape (</a:t>
            </a:r>
            <a:r>
              <a:rPr lang="en-US" sz="24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Gn</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34), dismemberment (</a:t>
            </a:r>
            <a:r>
              <a:rPr lang="en-US" sz="24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Jgs</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19; 1 Sam 18), kidnapping and forced marriages (</a:t>
            </a:r>
            <a:r>
              <a:rPr lang="en-US" sz="24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Jgs</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21), forced migration and slavery (Ex 21; </a:t>
            </a:r>
            <a:r>
              <a:rPr lang="en-US" sz="24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Lv</a:t>
            </a:r>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25; Dt 15), genocide (Jos 1-12), political corruption (1-2 Kgs), oppression, and social desolation (the Prophets). A whole lot of sin and wounding happens within its pages. </a:t>
            </a:r>
          </a:p>
          <a:p>
            <a:endParaRPr lang="en-US" sz="2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endParaRPr>
          </a:p>
          <a:p>
            <a:r>
              <a:rPr lang="en-US" sz="2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God is blunt with his people when he talks to us about evil of all kinds, the devastating consequences of the fall, the misuse of power, and the ability of sin to wholly corrupt. it.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Bible </a:t>
            </a:r>
            <a:br>
              <a:rPr lang="en-US" dirty="0"/>
            </a:br>
            <a:r>
              <a:rPr lang="en-US" dirty="0"/>
              <a:t>Embraces </a:t>
            </a:r>
            <a:br>
              <a:rPr lang="en-US" dirty="0"/>
            </a:br>
            <a:r>
              <a:rPr lang="en-US" dirty="0"/>
              <a:t>Expression</a:t>
            </a:r>
          </a:p>
        </p:txBody>
      </p:sp>
      <p:sp>
        <p:nvSpPr>
          <p:cNvPr id="5" name="Content Placeholder 4"/>
          <p:cNvSpPr>
            <a:spLocks noGrp="1"/>
          </p:cNvSpPr>
          <p:nvPr>
            <p:ph sz="half" idx="1"/>
          </p:nvPr>
        </p:nvSpPr>
        <p:spPr>
          <a:xfrm>
            <a:off x="2580815" y="740229"/>
            <a:ext cx="5322214" cy="6117771"/>
          </a:xfrm>
        </p:spPr>
        <p:txBody>
          <a:bodyPr>
            <a:normAutofit lnSpcReduction="10000"/>
          </a:bodyPr>
          <a:lstStyle/>
          <a:p>
            <a:pPr>
              <a:buNone/>
            </a:pPr>
            <a:r>
              <a:rPr lang="en-US" dirty="0"/>
              <a:t>	</a:t>
            </a:r>
            <a:r>
              <a:rPr lang="en-US" sz="2800" dirty="0"/>
              <a:t>I cry aloud to God,</a:t>
            </a:r>
            <a:br>
              <a:rPr lang="en-US" sz="2800" dirty="0"/>
            </a:br>
            <a:r>
              <a:rPr lang="en-US" sz="2800" dirty="0"/>
              <a:t>    aloud to God, and he will hear me.</a:t>
            </a:r>
            <a:br>
              <a:rPr lang="en-US" sz="2800" dirty="0"/>
            </a:br>
            <a:r>
              <a:rPr lang="en-US" sz="2800" b="1" baseline="30000" dirty="0"/>
              <a:t>2 </a:t>
            </a:r>
            <a:r>
              <a:rPr lang="en-US" sz="2800" dirty="0"/>
              <a:t>In the day of my trouble I seek the Lord;</a:t>
            </a:r>
            <a:br>
              <a:rPr lang="en-US" sz="2800" dirty="0"/>
            </a:br>
            <a:r>
              <a:rPr lang="en-US" sz="2800" dirty="0"/>
              <a:t>    in the night my hand is stretched out without wearying;</a:t>
            </a:r>
            <a:br>
              <a:rPr lang="en-US" sz="2800" dirty="0"/>
            </a:br>
            <a:r>
              <a:rPr lang="en-US" sz="2800" dirty="0"/>
              <a:t>    my soul refuses to be comforted.</a:t>
            </a:r>
            <a:br>
              <a:rPr lang="en-US" sz="2800" dirty="0"/>
            </a:br>
            <a:r>
              <a:rPr lang="en-US" sz="2800" b="1" baseline="30000" dirty="0"/>
              <a:t>3 </a:t>
            </a:r>
            <a:r>
              <a:rPr lang="en-US" sz="2800" dirty="0"/>
              <a:t>When I remember God, I moan;</a:t>
            </a:r>
            <a:br>
              <a:rPr lang="en-US" sz="2800" dirty="0"/>
            </a:br>
            <a:r>
              <a:rPr lang="en-US" sz="2800" dirty="0"/>
              <a:t>    when I meditate, my spirit faints. </a:t>
            </a:r>
            <a:r>
              <a:rPr lang="en-US" sz="2800" i="1" dirty="0"/>
              <a:t>Selah</a:t>
            </a:r>
            <a:endParaRPr lang="en-US" sz="2800" dirty="0"/>
          </a:p>
          <a:p>
            <a:pPr>
              <a:buNone/>
            </a:pPr>
            <a:r>
              <a:rPr lang="en-US" sz="2800" b="1" baseline="30000" dirty="0"/>
              <a:t>	4 </a:t>
            </a:r>
            <a:r>
              <a:rPr lang="en-US" sz="2800" dirty="0"/>
              <a:t>You hold my eyelids open;</a:t>
            </a:r>
            <a:br>
              <a:rPr lang="en-US" sz="2800" dirty="0"/>
            </a:br>
            <a:r>
              <a:rPr lang="en-US" sz="2800" dirty="0"/>
              <a:t>    I am so troubled that I cannot speak.</a:t>
            </a:r>
            <a:br>
              <a:rPr lang="en-US" sz="2800" dirty="0"/>
            </a:br>
            <a:r>
              <a:rPr lang="en-US" sz="2800" b="1" baseline="30000" dirty="0"/>
              <a:t>5 </a:t>
            </a:r>
            <a:r>
              <a:rPr lang="en-US" sz="2800" dirty="0"/>
              <a:t>I consider the days of old,</a:t>
            </a:r>
            <a:br>
              <a:rPr lang="en-US" sz="2800" dirty="0"/>
            </a:br>
            <a:r>
              <a:rPr lang="en-US" sz="2800" dirty="0"/>
              <a:t>    the years long ago. (Ps 77)</a:t>
            </a:r>
          </a:p>
          <a:p>
            <a:endParaRPr lang="en-US" dirty="0"/>
          </a:p>
        </p:txBody>
      </p:sp>
      <p:pic>
        <p:nvPicPr>
          <p:cNvPr id="7" name="Content Placeholder 6" descr="PS 77.jpg"/>
          <p:cNvPicPr>
            <a:picLocks noGrp="1" noChangeAspect="1"/>
          </p:cNvPicPr>
          <p:nvPr>
            <p:ph sz="half" idx="2"/>
          </p:nvPr>
        </p:nvPicPr>
        <p:blipFill>
          <a:blip r:embed="rId2" cstate="print"/>
          <a:stretch>
            <a:fillRect/>
          </a:stretch>
        </p:blipFill>
        <p:spPr>
          <a:xfrm>
            <a:off x="189689" y="4376057"/>
            <a:ext cx="2148867" cy="1654628"/>
          </a:xfrm>
        </p:spPr>
      </p:pic>
    </p:spTree>
    <p:extLst>
      <p:ext uri="{BB962C8B-B14F-4D97-AF65-F5344CB8AC3E}">
        <p14:creationId xmlns:p14="http://schemas.microsoft.com/office/powerpoint/2010/main" val="456881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540" y="3094264"/>
            <a:ext cx="2639786" cy="1371600"/>
          </a:xfrm>
        </p:spPr>
        <p:txBody>
          <a:bodyPr>
            <a:normAutofit fontScale="90000"/>
          </a:bodyPr>
          <a:lstStyle/>
          <a:p>
            <a:pPr algn="ctr"/>
            <a:r>
              <a:rPr lang="en-US" dirty="0">
                <a:solidFill>
                  <a:schemeClr val="tx1"/>
                </a:solidFill>
              </a:rPr>
              <a:t>The words of the reckless </a:t>
            </a:r>
            <a:br>
              <a:rPr lang="en-US" dirty="0">
                <a:solidFill>
                  <a:schemeClr val="tx1"/>
                </a:solidFill>
              </a:rPr>
            </a:br>
            <a:r>
              <a:rPr lang="en-US" dirty="0">
                <a:solidFill>
                  <a:schemeClr val="tx1"/>
                </a:solidFill>
              </a:rPr>
              <a:t>pierce like swords.</a:t>
            </a:r>
            <a:br>
              <a:rPr lang="en-US" dirty="0">
                <a:solidFill>
                  <a:schemeClr val="tx1"/>
                </a:solidFill>
              </a:rPr>
            </a:br>
            <a:br>
              <a:rPr lang="en-US" dirty="0">
                <a:solidFill>
                  <a:schemeClr val="tx1"/>
                </a:solidFill>
              </a:rPr>
            </a:br>
            <a:br>
              <a:rPr lang="en-US" b="1" dirty="0">
                <a:solidFill>
                  <a:schemeClr val="tx1"/>
                </a:solidFill>
              </a:rPr>
            </a:br>
            <a:r>
              <a:rPr lang="en-US" b="1" dirty="0">
                <a:solidFill>
                  <a:schemeClr val="tx1"/>
                </a:solidFill>
              </a:rPr>
              <a:t>But the tongue of the wise bring healing.</a:t>
            </a:r>
            <a:br>
              <a:rPr lang="en-US" b="1" dirty="0">
                <a:solidFill>
                  <a:schemeClr val="tx1"/>
                </a:solidFill>
              </a:rPr>
            </a:br>
            <a:r>
              <a:rPr lang="en-US" sz="1800" dirty="0">
                <a:solidFill>
                  <a:schemeClr val="tx1"/>
                </a:solidFill>
              </a:rPr>
              <a:t>Proverbs 12:18 </a:t>
            </a:r>
            <a:endParaRPr lang="en-US" dirty="0">
              <a:solidFill>
                <a:schemeClr val="tx1"/>
              </a:solidFill>
            </a:endParaRPr>
          </a:p>
        </p:txBody>
      </p:sp>
      <p:pic>
        <p:nvPicPr>
          <p:cNvPr id="8" name="Content Placeholder 7" descr="womens_prayer-1.png"/>
          <p:cNvPicPr>
            <a:picLocks noGrp="1" noChangeAspect="1"/>
          </p:cNvPicPr>
          <p:nvPr>
            <p:ph type="pic" idx="1"/>
          </p:nvPr>
        </p:nvPicPr>
        <p:blipFill>
          <a:blip r:embed="rId2" cstate="print"/>
          <a:srcRect t="15937" b="15937"/>
          <a:stretch>
            <a:fillRect/>
          </a:stretch>
        </p:blipFill>
        <p:spPr>
          <a:xfrm>
            <a:off x="2645326" y="802820"/>
            <a:ext cx="6086423" cy="5330952"/>
          </a:xfrm>
        </p:spPr>
      </p:pic>
    </p:spTree>
    <p:extLst>
      <p:ext uri="{BB962C8B-B14F-4D97-AF65-F5344CB8AC3E}">
        <p14:creationId xmlns:p14="http://schemas.microsoft.com/office/powerpoint/2010/main" val="392588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D847-8374-49E3-A52A-D47DAB7C8152}"/>
              </a:ext>
            </a:extLst>
          </p:cNvPr>
          <p:cNvSpPr>
            <a:spLocks noGrp="1"/>
          </p:cNvSpPr>
          <p:nvPr>
            <p:ph type="title"/>
          </p:nvPr>
        </p:nvSpPr>
        <p:spPr>
          <a:xfrm>
            <a:off x="192024" y="1714500"/>
            <a:ext cx="2298513" cy="1783080"/>
          </a:xfrm>
        </p:spPr>
        <p:txBody>
          <a:bodyPr>
            <a:normAutofit/>
          </a:bodyPr>
          <a:lstStyle/>
          <a:p>
            <a:pPr algn="ctr"/>
            <a:r>
              <a:rPr lang="en-US" sz="4050" dirty="0"/>
              <a:t>Jesus knows his sheep</a:t>
            </a:r>
          </a:p>
        </p:txBody>
      </p:sp>
      <p:sp>
        <p:nvSpPr>
          <p:cNvPr id="3" name="Content Placeholder 2">
            <a:extLst>
              <a:ext uri="{FF2B5EF4-FFF2-40B4-BE49-F238E27FC236}">
                <a16:creationId xmlns:a16="http://schemas.microsoft.com/office/drawing/2014/main" id="{1AEB4B8A-FA77-4DE0-B124-1773E4E7A4E5}"/>
              </a:ext>
            </a:extLst>
          </p:cNvPr>
          <p:cNvSpPr>
            <a:spLocks noGrp="1"/>
          </p:cNvSpPr>
          <p:nvPr>
            <p:ph idx="1"/>
          </p:nvPr>
        </p:nvSpPr>
        <p:spPr>
          <a:xfrm>
            <a:off x="3236013" y="-1380343"/>
            <a:ext cx="4801082" cy="733646"/>
          </a:xfrm>
        </p:spPr>
        <p:txBody>
          <a:bodyPr>
            <a:normAutofit fontScale="55000" lnSpcReduction="20000"/>
          </a:bodyPr>
          <a:lstStyle/>
          <a:p>
            <a:pPr marL="0" indent="0">
              <a:buNone/>
            </a:pPr>
            <a:r>
              <a:rPr lang="en-US" sz="4050" dirty="0">
                <a:solidFill>
                  <a:schemeClr val="accent1"/>
                </a:solidFill>
              </a:rPr>
              <a:t>Jesus is </a:t>
            </a:r>
            <a:r>
              <a:rPr lang="en-US" sz="4050" dirty="0" err="1">
                <a:solidFill>
                  <a:schemeClr val="accent1"/>
                </a:solidFill>
              </a:rPr>
              <a:t>aquanited</a:t>
            </a:r>
            <a:r>
              <a:rPr lang="en-US" sz="4050" dirty="0">
                <a:solidFill>
                  <a:schemeClr val="accent1"/>
                </a:solidFill>
              </a:rPr>
              <a:t> with t </a:t>
            </a:r>
          </a:p>
          <a:p>
            <a:pPr marL="0" indent="0">
              <a:buNone/>
            </a:pPr>
            <a:r>
              <a:rPr lang="en-US" sz="4050" dirty="0">
                <a:solidFill>
                  <a:schemeClr val="accent1"/>
                </a:solidFill>
              </a:rPr>
              <a:t>trauma</a:t>
            </a:r>
          </a:p>
        </p:txBody>
      </p:sp>
      <p:sp>
        <p:nvSpPr>
          <p:cNvPr id="4" name="Text Placeholder 3">
            <a:extLst>
              <a:ext uri="{FF2B5EF4-FFF2-40B4-BE49-F238E27FC236}">
                <a16:creationId xmlns:a16="http://schemas.microsoft.com/office/drawing/2014/main" id="{FB3BA8A7-E3B8-4FA5-8585-25C1996BE7F0}"/>
              </a:ext>
            </a:extLst>
          </p:cNvPr>
          <p:cNvSpPr>
            <a:spLocks noGrp="1"/>
          </p:cNvSpPr>
          <p:nvPr>
            <p:ph type="body" sz="half" idx="2"/>
          </p:nvPr>
        </p:nvSpPr>
        <p:spPr>
          <a:xfrm>
            <a:off x="2668294" y="781522"/>
            <a:ext cx="6283680" cy="5395994"/>
          </a:xfrm>
        </p:spPr>
        <p:txBody>
          <a:bodyPr>
            <a:normAutofit/>
          </a:bodyPr>
          <a:lstStyle/>
          <a:p>
            <a:pPr marL="52388" lvl="2" algn="ctr" fontAlgn="base">
              <a:tabLst>
                <a:tab pos="0" algn="l"/>
              </a:tabLst>
            </a:pPr>
            <a:r>
              <a:rPr lang="en-US" sz="3300" dirty="0">
                <a:solidFill>
                  <a:schemeClr val="accent1"/>
                </a:solidFill>
              </a:rPr>
              <a:t>Jesus’ tenderness with broken people (</a:t>
            </a:r>
            <a:r>
              <a:rPr lang="en-US" sz="3300" i="1" dirty="0">
                <a:solidFill>
                  <a:schemeClr val="accent1"/>
                </a:solidFill>
              </a:rPr>
              <a:t>us</a:t>
            </a:r>
            <a:r>
              <a:rPr lang="en-US" sz="3300" dirty="0">
                <a:solidFill>
                  <a:schemeClr val="accent1"/>
                </a:solidFill>
              </a:rPr>
              <a:t>)</a:t>
            </a:r>
          </a:p>
          <a:p>
            <a:pPr lvl="2" fontAlgn="base"/>
            <a:endParaRPr lang="en-US" sz="3300" dirty="0">
              <a:solidFill>
                <a:schemeClr val="accent1"/>
              </a:solidFill>
            </a:endParaRPr>
          </a:p>
          <a:p>
            <a:pPr lvl="3" fontAlgn="base"/>
            <a:r>
              <a:rPr lang="en-US" sz="3000" dirty="0"/>
              <a:t>He made himself little </a:t>
            </a:r>
          </a:p>
          <a:p>
            <a:pPr lvl="3" fontAlgn="base"/>
            <a:r>
              <a:rPr lang="en-US" sz="3000" dirty="0"/>
              <a:t>He came near</a:t>
            </a:r>
          </a:p>
          <a:p>
            <a:pPr lvl="3" fontAlgn="base"/>
            <a:r>
              <a:rPr lang="en-US" sz="3000" dirty="0"/>
              <a:t>His was wounded </a:t>
            </a:r>
          </a:p>
          <a:p>
            <a:pPr lvl="4" fontAlgn="base"/>
            <a:r>
              <a:rPr lang="en-US" sz="3000" dirty="0"/>
              <a:t>His heart</a:t>
            </a:r>
          </a:p>
          <a:p>
            <a:pPr lvl="4" fontAlgn="base"/>
            <a:r>
              <a:rPr lang="en-US" sz="3000" dirty="0"/>
              <a:t>His body</a:t>
            </a:r>
          </a:p>
          <a:p>
            <a:pPr lvl="3" fontAlgn="base"/>
            <a:r>
              <a:rPr lang="en-US" sz="3000" dirty="0"/>
              <a:t>He remembers </a:t>
            </a:r>
          </a:p>
          <a:p>
            <a:endParaRPr lang="en-US" dirty="0"/>
          </a:p>
        </p:txBody>
      </p:sp>
      <p:sp>
        <p:nvSpPr>
          <p:cNvPr id="7" name="TextBox 6">
            <a:extLst>
              <a:ext uri="{FF2B5EF4-FFF2-40B4-BE49-F238E27FC236}">
                <a16:creationId xmlns:a16="http://schemas.microsoft.com/office/drawing/2014/main" id="{452B3CE6-FACE-4B47-B2E0-1D2EE1E6758F}"/>
              </a:ext>
            </a:extLst>
          </p:cNvPr>
          <p:cNvSpPr txBox="1"/>
          <p:nvPr/>
        </p:nvSpPr>
        <p:spPr>
          <a:xfrm>
            <a:off x="192026" y="3684672"/>
            <a:ext cx="2190229" cy="1477328"/>
          </a:xfrm>
          <a:prstGeom prst="rect">
            <a:avLst/>
          </a:prstGeom>
          <a:noFill/>
        </p:spPr>
        <p:txBody>
          <a:bodyPr wrap="square" rtlCol="0">
            <a:spAutoFit/>
          </a:bodyPr>
          <a:lstStyle/>
          <a:p>
            <a:pPr algn="ctr"/>
            <a:r>
              <a:rPr lang="en-US" dirty="0"/>
              <a:t>I am the good shepherd. I know my own and my own know me</a:t>
            </a:r>
          </a:p>
          <a:p>
            <a:pPr algn="ctr"/>
            <a:r>
              <a:rPr lang="en-US" dirty="0"/>
              <a:t>Jn 10:14</a:t>
            </a:r>
          </a:p>
        </p:txBody>
      </p:sp>
    </p:spTree>
    <p:extLst>
      <p:ext uri="{BB962C8B-B14F-4D97-AF65-F5344CB8AC3E}">
        <p14:creationId xmlns:p14="http://schemas.microsoft.com/office/powerpoint/2010/main" val="15167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FE6-E519-4657-8805-009599A46E1A}"/>
              </a:ext>
            </a:extLst>
          </p:cNvPr>
          <p:cNvSpPr>
            <a:spLocks noGrp="1"/>
          </p:cNvSpPr>
          <p:nvPr>
            <p:ph type="title"/>
          </p:nvPr>
        </p:nvSpPr>
        <p:spPr/>
        <p:txBody>
          <a:bodyPr/>
          <a:lstStyle/>
          <a:p>
            <a:r>
              <a:rPr lang="en-US" dirty="0"/>
              <a:t>Victims </a:t>
            </a:r>
            <a:br>
              <a:rPr lang="en-US" dirty="0"/>
            </a:br>
            <a:r>
              <a:rPr lang="en-US" dirty="0"/>
              <a:t>and </a:t>
            </a:r>
            <a:br>
              <a:rPr lang="en-US" dirty="0"/>
            </a:br>
            <a:r>
              <a:rPr lang="en-US" dirty="0"/>
              <a:t>Future Victims </a:t>
            </a:r>
          </a:p>
        </p:txBody>
      </p:sp>
      <p:sp>
        <p:nvSpPr>
          <p:cNvPr id="3" name="Content Placeholder 2">
            <a:extLst>
              <a:ext uri="{FF2B5EF4-FFF2-40B4-BE49-F238E27FC236}">
                <a16:creationId xmlns:a16="http://schemas.microsoft.com/office/drawing/2014/main" id="{2C0406F7-F5E4-4158-A7BC-03ACA550D1EE}"/>
              </a:ext>
            </a:extLst>
          </p:cNvPr>
          <p:cNvSpPr>
            <a:spLocks noGrp="1"/>
          </p:cNvSpPr>
          <p:nvPr>
            <p:ph idx="1"/>
          </p:nvPr>
        </p:nvSpPr>
        <p:spPr/>
        <p:txBody>
          <a:bodyPr>
            <a:normAutofit fontScale="92500" lnSpcReduction="20000"/>
          </a:bodyPr>
          <a:lstStyle/>
          <a:p>
            <a:pPr>
              <a:buFont typeface="Wingdings" panose="05000000000000000000" pitchFamily="2" charset="2"/>
              <a:buChar char="§"/>
            </a:pPr>
            <a:r>
              <a:rPr lang="en-US" dirty="0"/>
              <a:t>70% of child sexual offenders have between </a:t>
            </a:r>
            <a:r>
              <a:rPr lang="en-US" b="1" dirty="0"/>
              <a:t>1 and 9 victims</a:t>
            </a:r>
            <a:r>
              <a:rPr lang="en-US" dirty="0"/>
              <a:t>, </a:t>
            </a:r>
          </a:p>
          <a:p>
            <a:pPr>
              <a:buFont typeface="Wingdings" panose="05000000000000000000" pitchFamily="2" charset="2"/>
              <a:buChar char="§"/>
            </a:pPr>
            <a:r>
              <a:rPr lang="en-US" dirty="0"/>
              <a:t> 20% have </a:t>
            </a:r>
            <a:r>
              <a:rPr lang="en-US" b="1" dirty="0"/>
              <a:t>10 to 40 victims</a:t>
            </a:r>
            <a:r>
              <a:rPr lang="en-US" dirty="0"/>
              <a:t>. </a:t>
            </a:r>
            <a:r>
              <a:rPr lang="en-US" baseline="30000" dirty="0"/>
              <a:t>1</a:t>
            </a:r>
          </a:p>
          <a:p>
            <a:pPr marL="0" indent="0">
              <a:buNone/>
            </a:pPr>
            <a:endParaRPr lang="en-US" baseline="30000" dirty="0"/>
          </a:p>
          <a:p>
            <a:pPr>
              <a:buFont typeface="Wingdings" panose="05000000000000000000" pitchFamily="2" charset="2"/>
              <a:buChar char="§"/>
            </a:pPr>
            <a:r>
              <a:rPr lang="en-US" dirty="0"/>
              <a:t>Confessing Abuse can be an act of grooming</a:t>
            </a:r>
          </a:p>
          <a:p>
            <a:pPr lvl="1">
              <a:buFont typeface="Wingdings" panose="05000000000000000000" pitchFamily="2" charset="2"/>
              <a:buChar char="§"/>
            </a:pPr>
            <a:r>
              <a:rPr lang="en-US" dirty="0"/>
              <a:t>Who do they have sorrow for self or victim?</a:t>
            </a:r>
          </a:p>
          <a:p>
            <a:pPr lvl="1">
              <a:buFont typeface="Wingdings" panose="05000000000000000000" pitchFamily="2" charset="2"/>
              <a:buChar char="§"/>
            </a:pPr>
            <a:r>
              <a:rPr lang="en-US" dirty="0"/>
              <a:t>Sex offenders groom in order to "define reality" for victims and their community so that they agree with the abuser's distorted thoughts, beliefs, and values. Their purpose is to control others' perspectives.</a:t>
            </a:r>
          </a:p>
          <a:p>
            <a:pPr>
              <a:buFont typeface="Wingdings" panose="05000000000000000000" pitchFamily="2" charset="2"/>
              <a:buChar char="§"/>
            </a:pPr>
            <a:r>
              <a:rPr lang="en-US" dirty="0"/>
              <a:t>Abuse is about power and control. And </a:t>
            </a:r>
            <a:r>
              <a:rPr lang="en-US" b="1" dirty="0"/>
              <a:t>sexual abuse is not different.</a:t>
            </a:r>
            <a:r>
              <a:rPr lang="en-US" dirty="0"/>
              <a:t> It is </a:t>
            </a:r>
            <a:r>
              <a:rPr lang="en-US" i="1" dirty="0"/>
              <a:t>always</a:t>
            </a:r>
            <a:r>
              <a:rPr lang="en-US" dirty="0"/>
              <a:t> primarily about power and control.</a:t>
            </a:r>
          </a:p>
          <a:p>
            <a:pPr lvl="1">
              <a:buFont typeface="Wingdings" panose="05000000000000000000" pitchFamily="2" charset="2"/>
              <a:buChar char="§"/>
            </a:pPr>
            <a:r>
              <a:rPr lang="en-US" dirty="0"/>
              <a:t> In fact, abusers groom their victims and communities in order to establish and enforce control</a:t>
            </a:r>
            <a:endParaRPr lang="en-US" baseline="30000" dirty="0"/>
          </a:p>
          <a:p>
            <a:pPr>
              <a:buFont typeface="Wingdings" panose="05000000000000000000" pitchFamily="2" charset="2"/>
              <a:buChar char="§"/>
            </a:pPr>
            <a:r>
              <a:rPr lang="en-US" dirty="0"/>
              <a:t>"The most chilling aspect of this behavior is its invisibility.“ Dr. Salter</a:t>
            </a:r>
            <a:endParaRPr lang="en-US" baseline="30000" dirty="0"/>
          </a:p>
        </p:txBody>
      </p:sp>
      <p:sp>
        <p:nvSpPr>
          <p:cNvPr id="4" name="Text Placeholder 3">
            <a:extLst>
              <a:ext uri="{FF2B5EF4-FFF2-40B4-BE49-F238E27FC236}">
                <a16:creationId xmlns:a16="http://schemas.microsoft.com/office/drawing/2014/main" id="{2E9E9E07-D323-4851-99F7-C8F07D098C4B}"/>
              </a:ext>
            </a:extLst>
          </p:cNvPr>
          <p:cNvSpPr>
            <a:spLocks noGrp="1"/>
          </p:cNvSpPr>
          <p:nvPr>
            <p:ph type="body" sz="half" idx="2"/>
          </p:nvPr>
        </p:nvSpPr>
        <p:spPr/>
        <p:txBody>
          <a:bodyPr/>
          <a:lstStyle/>
          <a:p>
            <a:r>
              <a:rPr lang="en-US" dirty="0"/>
              <a:t> </a:t>
            </a:r>
          </a:p>
        </p:txBody>
      </p:sp>
      <p:sp>
        <p:nvSpPr>
          <p:cNvPr id="5" name="Rectangle 4">
            <a:extLst>
              <a:ext uri="{FF2B5EF4-FFF2-40B4-BE49-F238E27FC236}">
                <a16:creationId xmlns:a16="http://schemas.microsoft.com/office/drawing/2014/main" id="{8A6B7509-5C4A-4681-BAAF-A89D13365A3E}"/>
              </a:ext>
            </a:extLst>
          </p:cNvPr>
          <p:cNvSpPr/>
          <p:nvPr/>
        </p:nvSpPr>
        <p:spPr>
          <a:xfrm>
            <a:off x="0" y="6250889"/>
            <a:ext cx="9111996" cy="507831"/>
          </a:xfrm>
          <a:prstGeom prst="rect">
            <a:avLst/>
          </a:prstGeom>
        </p:spPr>
        <p:txBody>
          <a:bodyPr wrap="square">
            <a:spAutoFit/>
          </a:bodyPr>
          <a:lstStyle/>
          <a:p>
            <a:r>
              <a:rPr lang="en-US" sz="1350" dirty="0"/>
              <a:t>1 </a:t>
            </a:r>
            <a:r>
              <a:rPr lang="en-US" sz="1350" dirty="0" err="1"/>
              <a:t>Finkelhor</a:t>
            </a:r>
            <a:r>
              <a:rPr lang="en-US" sz="1350" dirty="0"/>
              <a:t>, D., </a:t>
            </a:r>
            <a:r>
              <a:rPr lang="en-US" sz="1350" dirty="0" err="1"/>
              <a:t>Ormrod,R</a:t>
            </a:r>
            <a:r>
              <a:rPr lang="en-US" sz="1350" dirty="0"/>
              <a:t>., Chaffin, M. (2009) Juveniles who commit sex offenses against minors. Juvenile Justice Bulletin, OJJDP, Office of Justice Programs</a:t>
            </a:r>
          </a:p>
        </p:txBody>
      </p:sp>
    </p:spTree>
    <p:extLst>
      <p:ext uri="{BB962C8B-B14F-4D97-AF65-F5344CB8AC3E}">
        <p14:creationId xmlns:p14="http://schemas.microsoft.com/office/powerpoint/2010/main" val="331362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BFBC85-4DB4-4818-92FD-5A78ACF1F624}"/>
              </a:ext>
            </a:extLst>
          </p:cNvPr>
          <p:cNvSpPr/>
          <p:nvPr/>
        </p:nvSpPr>
        <p:spPr>
          <a:xfrm>
            <a:off x="191917" y="1866241"/>
            <a:ext cx="4193593" cy="39934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1B86AB-167F-4F30-8ACD-1A6209A0FA20}"/>
              </a:ext>
            </a:extLst>
          </p:cNvPr>
          <p:cNvSpPr/>
          <p:nvPr/>
        </p:nvSpPr>
        <p:spPr>
          <a:xfrm>
            <a:off x="0" y="857250"/>
            <a:ext cx="9144000" cy="84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C64453A-AB4E-4AD0-AA37-379B5EA9AF1C}"/>
              </a:ext>
            </a:extLst>
          </p:cNvPr>
          <p:cNvSpPr/>
          <p:nvPr/>
        </p:nvSpPr>
        <p:spPr>
          <a:xfrm>
            <a:off x="1099456" y="912927"/>
            <a:ext cx="6662057" cy="692497"/>
          </a:xfrm>
          <a:prstGeom prst="rect">
            <a:avLst/>
          </a:prstGeom>
          <a:noFill/>
        </p:spPr>
        <p:txBody>
          <a:bodyPr wrap="square" lIns="68580" tIns="34290" rIns="68580" bIns="34290">
            <a:spAutoFit/>
          </a:bodyPr>
          <a:lstStyle/>
          <a:p>
            <a:pPr algn="ctr"/>
            <a:r>
              <a:rPr lang="en-US" sz="4050" b="1" dirty="0">
                <a:ln w="12700" cmpd="sng">
                  <a:solidFill>
                    <a:schemeClr val="tx1"/>
                  </a:solidFill>
                  <a:prstDash val="solid"/>
                </a:ln>
                <a:solidFill>
                  <a:schemeClr val="bg1"/>
                </a:solidFill>
              </a:rPr>
              <a:t>He needs to change us</a:t>
            </a:r>
          </a:p>
        </p:txBody>
      </p:sp>
      <p:sp>
        <p:nvSpPr>
          <p:cNvPr id="86" name="Rectangle 85">
            <a:extLst>
              <a:ext uri="{FF2B5EF4-FFF2-40B4-BE49-F238E27FC236}">
                <a16:creationId xmlns:a16="http://schemas.microsoft.com/office/drawing/2014/main" id="{581FC560-0B73-4FF3-A211-3E56676FCABF}"/>
              </a:ext>
            </a:extLst>
          </p:cNvPr>
          <p:cNvSpPr/>
          <p:nvPr/>
        </p:nvSpPr>
        <p:spPr>
          <a:xfrm>
            <a:off x="6770281" y="7341506"/>
            <a:ext cx="1977662" cy="346249"/>
          </a:xfrm>
          <a:prstGeom prst="rect">
            <a:avLst/>
          </a:prstGeom>
          <a:noFill/>
        </p:spPr>
        <p:txBody>
          <a:bodyPr wrap="square" lIns="68580" tIns="34290" rIns="68580" bIns="34290">
            <a:spAutoFit/>
          </a:bodyPr>
          <a:lstStyle/>
          <a:p>
            <a:pPr algn="ctr"/>
            <a:endParaRPr lang="en-US" dirty="0">
              <a:ln w="0">
                <a:solidFill>
                  <a:schemeClr val="accent2">
                    <a:lumMod val="60000"/>
                    <a:lumOff val="40000"/>
                  </a:schemeClr>
                </a:solidFill>
              </a:ln>
              <a:solidFill>
                <a:schemeClr val="accent6"/>
              </a:solidFill>
              <a:effectLst>
                <a:outerShdw blurRad="38100" dist="25400" dir="5400000" algn="ctr" rotWithShape="0">
                  <a:srgbClr val="6E747A">
                    <a:alpha val="43000"/>
                  </a:srgbClr>
                </a:outerShdw>
              </a:effectLst>
            </a:endParaRPr>
          </a:p>
        </p:txBody>
      </p:sp>
      <p:sp>
        <p:nvSpPr>
          <p:cNvPr id="97" name="Rectangle 96">
            <a:extLst>
              <a:ext uri="{FF2B5EF4-FFF2-40B4-BE49-F238E27FC236}">
                <a16:creationId xmlns:a16="http://schemas.microsoft.com/office/drawing/2014/main" id="{EFBBC143-874B-444C-811F-476783915120}"/>
              </a:ext>
            </a:extLst>
          </p:cNvPr>
          <p:cNvSpPr/>
          <p:nvPr/>
        </p:nvSpPr>
        <p:spPr>
          <a:xfrm>
            <a:off x="-973051" y="2345228"/>
            <a:ext cx="5094565" cy="3323987"/>
          </a:xfrm>
          <a:prstGeom prst="rect">
            <a:avLst/>
          </a:prstGeom>
        </p:spPr>
        <p:txBody>
          <a:bodyPr wrap="square">
            <a:spAutoFit/>
          </a:bodyPr>
          <a:lstStyle/>
          <a:p>
            <a:pPr marL="1828800" lvl="3" indent="-457200" fontAlgn="base">
              <a:buFont typeface="Wingdings" panose="05000000000000000000" pitchFamily="2" charset="2"/>
              <a:buChar char="§"/>
            </a:pPr>
            <a:r>
              <a:rPr lang="en-US" sz="3000" dirty="0"/>
              <a:t>Make yourself little </a:t>
            </a:r>
          </a:p>
          <a:p>
            <a:pPr marL="1828800" lvl="3" indent="-457200" fontAlgn="base">
              <a:buFont typeface="Wingdings" panose="05000000000000000000" pitchFamily="2" charset="2"/>
              <a:buChar char="§"/>
            </a:pPr>
            <a:r>
              <a:rPr lang="en-US" sz="3000" dirty="0"/>
              <a:t>Enter into darkness</a:t>
            </a:r>
          </a:p>
          <a:p>
            <a:pPr marL="1828800" lvl="3" indent="-457200" fontAlgn="base">
              <a:buFont typeface="Wingdings" panose="05000000000000000000" pitchFamily="2" charset="2"/>
              <a:buChar char="§"/>
            </a:pPr>
            <a:r>
              <a:rPr lang="en-US" sz="3000" dirty="0"/>
              <a:t>Listen in a way you are affected</a:t>
            </a:r>
          </a:p>
          <a:p>
            <a:pPr marL="1828800" lvl="3" indent="-457200" fontAlgn="base">
              <a:buFont typeface="Wingdings" panose="05000000000000000000" pitchFamily="2" charset="2"/>
              <a:buChar char="§"/>
            </a:pPr>
            <a:endParaRPr lang="en-US" sz="3000" dirty="0"/>
          </a:p>
          <a:p>
            <a:pPr marL="1828800" lvl="3" indent="-457200" fontAlgn="base">
              <a:buFont typeface="Wingdings" panose="05000000000000000000" pitchFamily="2" charset="2"/>
              <a:buChar char="§"/>
            </a:pPr>
            <a:r>
              <a:rPr lang="en-US" sz="3000" dirty="0"/>
              <a:t>Be taught by their Trauma</a:t>
            </a:r>
          </a:p>
        </p:txBody>
      </p:sp>
      <p:sp>
        <p:nvSpPr>
          <p:cNvPr id="4" name="TextBox 3">
            <a:extLst>
              <a:ext uri="{FF2B5EF4-FFF2-40B4-BE49-F238E27FC236}">
                <a16:creationId xmlns:a16="http://schemas.microsoft.com/office/drawing/2014/main" id="{3D536F9D-D114-4F84-A9BB-A5253744AABE}"/>
              </a:ext>
            </a:extLst>
          </p:cNvPr>
          <p:cNvSpPr txBox="1"/>
          <p:nvPr/>
        </p:nvSpPr>
        <p:spPr>
          <a:xfrm>
            <a:off x="4572000" y="1866241"/>
            <a:ext cx="4380083" cy="3993401"/>
          </a:xfrm>
          <a:prstGeom prst="rect">
            <a:avLst/>
          </a:prstGeom>
          <a:noFill/>
        </p:spPr>
        <p:txBody>
          <a:bodyPr wrap="square" rtlCol="0">
            <a:spAutoFit/>
          </a:bodyPr>
          <a:lstStyle/>
          <a:p>
            <a:pPr marL="342900" indent="-342900">
              <a:buFont typeface="Arial" panose="020B0604020202020204" pitchFamily="34" charset="0"/>
              <a:buChar char="•"/>
            </a:pPr>
            <a:r>
              <a:rPr lang="en-US" sz="2400" dirty="0"/>
              <a:t>Blessed are the poor in spirit </a:t>
            </a:r>
          </a:p>
          <a:p>
            <a:pPr marL="342900" indent="-342900">
              <a:buFont typeface="Arial" panose="020B0604020202020204" pitchFamily="34" charset="0"/>
              <a:buChar char="•"/>
            </a:pPr>
            <a:r>
              <a:rPr lang="en-US" sz="2400" dirty="0"/>
              <a:t>Blessed are those who mourn</a:t>
            </a:r>
          </a:p>
          <a:p>
            <a:pPr marL="342900" indent="-342900">
              <a:buFont typeface="Arial" panose="020B0604020202020204" pitchFamily="34" charset="0"/>
              <a:buChar char="•"/>
            </a:pPr>
            <a:r>
              <a:rPr lang="en-US" sz="2400" dirty="0"/>
              <a:t>Blessed are the meek</a:t>
            </a:r>
          </a:p>
          <a:p>
            <a:pPr marL="342900" indent="-342900">
              <a:buFont typeface="Arial" panose="020B0604020202020204" pitchFamily="34" charset="0"/>
              <a:buChar char="•"/>
            </a:pPr>
            <a:r>
              <a:rPr lang="en-US" sz="2400" dirty="0"/>
              <a:t>Blessed are those who hunger and thirst for righteousness</a:t>
            </a:r>
          </a:p>
          <a:p>
            <a:pPr marL="342900" indent="-342900">
              <a:buFont typeface="Arial" panose="020B0604020202020204" pitchFamily="34" charset="0"/>
              <a:buChar char="•"/>
            </a:pPr>
            <a:r>
              <a:rPr lang="en-US" sz="2400" dirty="0"/>
              <a:t>Blessed are the merciful</a:t>
            </a:r>
          </a:p>
          <a:p>
            <a:pPr marL="342900" indent="-342900">
              <a:buFont typeface="Arial" panose="020B0604020202020204" pitchFamily="34" charset="0"/>
              <a:buChar char="•"/>
            </a:pPr>
            <a:r>
              <a:rPr lang="en-US" sz="2400" dirty="0"/>
              <a:t>Blessed are the pure in heart</a:t>
            </a:r>
          </a:p>
          <a:p>
            <a:pPr marL="342900" indent="-342900">
              <a:buFont typeface="Arial" panose="020B0604020202020204" pitchFamily="34" charset="0"/>
              <a:buChar char="•"/>
            </a:pPr>
            <a:r>
              <a:rPr lang="en-US" sz="2400" dirty="0"/>
              <a:t>Blessed are the peacemakers</a:t>
            </a:r>
          </a:p>
          <a:p>
            <a:pPr marL="342900" indent="-342900">
              <a:buFont typeface="Arial" panose="020B0604020202020204" pitchFamily="34" charset="0"/>
              <a:buChar char="•"/>
            </a:pPr>
            <a:r>
              <a:rPr lang="en-US" sz="2400" dirty="0"/>
              <a:t>Blessed are those who are persecuted for righteousness</a:t>
            </a:r>
          </a:p>
          <a:p>
            <a:pPr algn="r"/>
            <a:r>
              <a:rPr lang="en-US" sz="1350" dirty="0"/>
              <a:t>Matt 5 - truncated</a:t>
            </a:r>
          </a:p>
        </p:txBody>
      </p:sp>
    </p:spTree>
    <p:extLst>
      <p:ext uri="{BB962C8B-B14F-4D97-AF65-F5344CB8AC3E}">
        <p14:creationId xmlns:p14="http://schemas.microsoft.com/office/powerpoint/2010/main" val="2470369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982" y="0"/>
            <a:ext cx="6576868" cy="990600"/>
          </a:xfrm>
        </p:spPr>
        <p:txBody>
          <a:bodyPr/>
          <a:lstStyle/>
          <a:p>
            <a:pPr algn="ctr"/>
            <a:r>
              <a:rPr lang="en-US" dirty="0">
                <a:solidFill>
                  <a:schemeClr val="accent1"/>
                </a:solidFill>
              </a:rPr>
              <a:t>The Children and Domestic Violence</a:t>
            </a:r>
          </a:p>
        </p:txBody>
      </p:sp>
      <p:sp>
        <p:nvSpPr>
          <p:cNvPr id="3" name="Content Placeholder 2"/>
          <p:cNvSpPr>
            <a:spLocks noGrp="1"/>
          </p:cNvSpPr>
          <p:nvPr>
            <p:ph idx="1"/>
          </p:nvPr>
        </p:nvSpPr>
        <p:spPr>
          <a:xfrm>
            <a:off x="2641599" y="394854"/>
            <a:ext cx="6000569" cy="6068291"/>
          </a:xfrm>
        </p:spPr>
        <p:txBody>
          <a:bodyPr>
            <a:normAutofit/>
          </a:bodyPr>
          <a:lstStyle/>
          <a:p>
            <a:pPr>
              <a:buFont typeface="Wingdings" panose="05000000000000000000" pitchFamily="2" charset="2"/>
              <a:buChar char="§"/>
            </a:pPr>
            <a:r>
              <a:rPr lang="en-US" dirty="0"/>
              <a:t>It is estimated that 80% to 90% of children living in homes where there is domestic violence are aware of the violence. </a:t>
            </a:r>
          </a:p>
          <a:p>
            <a:pPr>
              <a:buFont typeface="Wingdings" panose="05000000000000000000" pitchFamily="2" charset="2"/>
              <a:buChar char="§"/>
            </a:pPr>
            <a:r>
              <a:rPr lang="en-US" dirty="0"/>
              <a:t>Unfortunately, children exposed to family violence are more likely to develop social, emotional, psychological and or behavioral problems. </a:t>
            </a:r>
          </a:p>
          <a:p>
            <a:pPr>
              <a:buFont typeface="Wingdings" panose="05000000000000000000" pitchFamily="2" charset="2"/>
              <a:buChar char="§"/>
            </a:pPr>
            <a:r>
              <a:rPr lang="en-US" dirty="0"/>
              <a:t>Boys who witness domestic violence are 2x’s as likely to abuse their own partners and children when they become adults.</a:t>
            </a:r>
          </a:p>
          <a:p>
            <a:pPr>
              <a:buFont typeface="Wingdings" panose="05000000000000000000" pitchFamily="2" charset="2"/>
              <a:buChar char="§"/>
            </a:pPr>
            <a:r>
              <a:rPr lang="en-US" dirty="0"/>
              <a:t>30% to 60% of perpetrators of intimate partner violence also abuse children in the household.</a:t>
            </a:r>
          </a:p>
          <a:p>
            <a:pPr>
              <a:buFont typeface="Wingdings" panose="05000000000000000000" pitchFamily="2" charset="2"/>
              <a:buChar char="§"/>
            </a:pPr>
            <a:r>
              <a:rPr lang="en-US" dirty="0"/>
              <a:t>Mothers report that their children witness 20% of their sexual abuse</a:t>
            </a:r>
          </a:p>
          <a:p>
            <a:r>
              <a:rPr lang="en-US" dirty="0"/>
              <a:t>3.3 million children witness violence towards their mother every year </a:t>
            </a:r>
          </a:p>
          <a:p>
            <a:endParaRPr lang="en-US" dirty="0"/>
          </a:p>
        </p:txBody>
      </p:sp>
      <p:pic>
        <p:nvPicPr>
          <p:cNvPr id="4" name="Picture 3" descr="dad hitting mon.jfif"/>
          <p:cNvPicPr>
            <a:picLocks noChangeAspect="1"/>
          </p:cNvPicPr>
          <p:nvPr/>
        </p:nvPicPr>
        <p:blipFill>
          <a:blip r:embed="rId2" cstate="print"/>
          <a:stretch>
            <a:fillRect/>
          </a:stretch>
        </p:blipFill>
        <p:spPr>
          <a:xfrm>
            <a:off x="262924" y="1247078"/>
            <a:ext cx="2007394" cy="15702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5D730D-0126-4648-A766-5DBEF28199BA}"/>
              </a:ext>
            </a:extLst>
          </p:cNvPr>
          <p:cNvSpPr>
            <a:spLocks noGrp="1"/>
          </p:cNvSpPr>
          <p:nvPr>
            <p:ph type="ctrTitle"/>
          </p:nvPr>
        </p:nvSpPr>
        <p:spPr/>
        <p:txBody>
          <a:bodyPr/>
          <a:lstStyle/>
          <a:p>
            <a:r>
              <a:rPr lang="en-US" dirty="0"/>
              <a:t>The littlest victims</a:t>
            </a:r>
          </a:p>
        </p:txBody>
      </p:sp>
      <p:sp>
        <p:nvSpPr>
          <p:cNvPr id="6" name="Subtitle 5">
            <a:extLst>
              <a:ext uri="{FF2B5EF4-FFF2-40B4-BE49-F238E27FC236}">
                <a16:creationId xmlns:a16="http://schemas.microsoft.com/office/drawing/2014/main" id="{01F22105-881F-4388-8BBF-82B35AFB352C}"/>
              </a:ext>
            </a:extLst>
          </p:cNvPr>
          <p:cNvSpPr>
            <a:spLocks noGrp="1"/>
          </p:cNvSpPr>
          <p:nvPr>
            <p:ph type="subTitle" idx="1"/>
          </p:nvPr>
        </p:nvSpPr>
        <p:spPr/>
        <p:txBody>
          <a:bodyPr/>
          <a:lstStyle/>
          <a:p>
            <a:r>
              <a:rPr lang="en-US" dirty="0"/>
              <a:t> </a:t>
            </a:r>
          </a:p>
        </p:txBody>
      </p:sp>
      <p:sp>
        <p:nvSpPr>
          <p:cNvPr id="7" name="Rectangle 6">
            <a:extLst>
              <a:ext uri="{FF2B5EF4-FFF2-40B4-BE49-F238E27FC236}">
                <a16:creationId xmlns:a16="http://schemas.microsoft.com/office/drawing/2014/main" id="{22C4F3A2-0191-4372-B849-ED088CEA1FB9}"/>
              </a:ext>
            </a:extLst>
          </p:cNvPr>
          <p:cNvSpPr/>
          <p:nvPr/>
        </p:nvSpPr>
        <p:spPr>
          <a:xfrm>
            <a:off x="6987396" y="775855"/>
            <a:ext cx="2156604" cy="530167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D0CF4DCD-5EA1-4B7B-8596-FD149B629A28}"/>
              </a:ext>
            </a:extLst>
          </p:cNvPr>
          <p:cNvSpPr txBox="1">
            <a:spLocks/>
          </p:cNvSpPr>
          <p:nvPr/>
        </p:nvSpPr>
        <p:spPr>
          <a:xfrm>
            <a:off x="7010020" y="1446801"/>
            <a:ext cx="2067125" cy="3716669"/>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pPr algn="ctr"/>
            <a:r>
              <a:rPr lang="en-US" sz="4425" dirty="0"/>
              <a:t>What does </a:t>
            </a:r>
            <a:br>
              <a:rPr lang="en-US" sz="4425" dirty="0"/>
            </a:br>
            <a:r>
              <a:rPr lang="en-US" sz="4425" dirty="0"/>
              <a:t>trauma do to a developing </a:t>
            </a:r>
          </a:p>
          <a:p>
            <a:pPr algn="ctr"/>
            <a:r>
              <a:rPr lang="en-US" sz="4425" dirty="0"/>
              <a:t>Brain?</a:t>
            </a:r>
            <a:br>
              <a:rPr lang="en-US" sz="4425" dirty="0"/>
            </a:br>
            <a:r>
              <a:rPr lang="en-US" sz="4425" dirty="0"/>
              <a:t>Body?</a:t>
            </a:r>
            <a:br>
              <a:rPr lang="en-US" sz="4425" dirty="0"/>
            </a:br>
            <a:r>
              <a:rPr lang="en-US" sz="4425" dirty="0"/>
              <a:t>Soul?</a:t>
            </a:r>
            <a:br>
              <a:rPr lang="en-US" sz="4425" dirty="0"/>
            </a:br>
            <a:r>
              <a:rPr lang="en-US" sz="4425" dirty="0"/>
              <a:t>Faith?</a:t>
            </a:r>
          </a:p>
        </p:txBody>
      </p:sp>
    </p:spTree>
    <p:extLst>
      <p:ext uri="{BB962C8B-B14F-4D97-AF65-F5344CB8AC3E}">
        <p14:creationId xmlns:p14="http://schemas.microsoft.com/office/powerpoint/2010/main" val="1698973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0BB88-7380-4DB7-9697-36CAB9E7E16F}"/>
              </a:ext>
            </a:extLst>
          </p:cNvPr>
          <p:cNvPicPr>
            <a:picLocks noChangeAspect="1"/>
          </p:cNvPicPr>
          <p:nvPr/>
        </p:nvPicPr>
        <p:blipFill>
          <a:blip r:embed="rId2"/>
          <a:stretch>
            <a:fillRect/>
          </a:stretch>
        </p:blipFill>
        <p:spPr>
          <a:xfrm>
            <a:off x="285750" y="0"/>
            <a:ext cx="8572500" cy="6866626"/>
          </a:xfrm>
          <a:prstGeom prst="rect">
            <a:avLst/>
          </a:prstGeom>
        </p:spPr>
      </p:pic>
      <p:sp>
        <p:nvSpPr>
          <p:cNvPr id="4" name="Rectangle 3">
            <a:extLst>
              <a:ext uri="{FF2B5EF4-FFF2-40B4-BE49-F238E27FC236}">
                <a16:creationId xmlns:a16="http://schemas.microsoft.com/office/drawing/2014/main" id="{51FA5F3C-E037-4525-A2AC-26B2FF09D7B4}"/>
              </a:ext>
            </a:extLst>
          </p:cNvPr>
          <p:cNvSpPr/>
          <p:nvPr/>
        </p:nvSpPr>
        <p:spPr>
          <a:xfrm>
            <a:off x="6620137" y="6550223"/>
            <a:ext cx="2238113" cy="307777"/>
          </a:xfrm>
          <a:prstGeom prst="rect">
            <a:avLst/>
          </a:prstGeom>
        </p:spPr>
        <p:txBody>
          <a:bodyPr wrap="none">
            <a:spAutoFit/>
          </a:bodyPr>
          <a:lstStyle/>
          <a:p>
            <a:r>
              <a:rPr lang="en-US" sz="1400" dirty="0">
                <a:hlinkClick r:id="rId3"/>
              </a:rPr>
              <a:t>http://sol-reform.com/data/</a:t>
            </a:r>
            <a:endParaRPr lang="en-US" sz="1400" dirty="0"/>
          </a:p>
        </p:txBody>
      </p:sp>
    </p:spTree>
    <p:extLst>
      <p:ext uri="{BB962C8B-B14F-4D97-AF65-F5344CB8AC3E}">
        <p14:creationId xmlns:p14="http://schemas.microsoft.com/office/powerpoint/2010/main" val="2530060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 y="2281382"/>
            <a:ext cx="6800850" cy="1234727"/>
          </a:xfrm>
        </p:spPr>
        <p:txBody>
          <a:bodyPr>
            <a:normAutofit fontScale="90000"/>
          </a:bodyPr>
          <a:lstStyle/>
          <a:p>
            <a:r>
              <a:rPr lang="en-US" dirty="0"/>
              <a:t>Intimate partner violence is unpredictable and terrifying to both experience and reveal</a:t>
            </a:r>
          </a:p>
        </p:txBody>
      </p:sp>
      <p:sp>
        <p:nvSpPr>
          <p:cNvPr id="2" name="Subtitle 1"/>
          <p:cNvSpPr>
            <a:spLocks noGrp="1"/>
          </p:cNvSpPr>
          <p:nvPr>
            <p:ph type="subTitle" idx="1"/>
          </p:nvPr>
        </p:nvSpPr>
        <p:spPr>
          <a:xfrm>
            <a:off x="734291" y="4012044"/>
            <a:ext cx="5560868" cy="2400300"/>
          </a:xfrm>
        </p:spPr>
        <p:txBody>
          <a:bodyPr>
            <a:normAutofit/>
          </a:bodyPr>
          <a:lstStyle/>
          <a:p>
            <a:pPr algn="ctr"/>
            <a:r>
              <a:rPr lang="en-US" sz="3200" dirty="0"/>
              <a:t>We must see</a:t>
            </a:r>
          </a:p>
          <a:p>
            <a:pPr algn="ctr"/>
            <a:r>
              <a:rPr lang="en-US" sz="3200" dirty="0"/>
              <a:t>We must respond </a:t>
            </a:r>
          </a:p>
          <a:p>
            <a:pPr algn="ctr"/>
            <a:r>
              <a:rPr lang="en-US" sz="3200" dirty="0"/>
              <a:t>Seek to be God glorifying </a:t>
            </a:r>
          </a:p>
          <a:p>
            <a:pPr algn="ctr"/>
            <a:endParaRPr lang="en-US" dirty="0"/>
          </a:p>
          <a:p>
            <a:pPr algn="ctr"/>
            <a:endParaRPr lang="en-US" dirty="0"/>
          </a:p>
        </p:txBody>
      </p:sp>
      <p:sp>
        <p:nvSpPr>
          <p:cNvPr id="4" name="TextBox 3">
            <a:extLst>
              <a:ext uri="{FF2B5EF4-FFF2-40B4-BE49-F238E27FC236}">
                <a16:creationId xmlns:a16="http://schemas.microsoft.com/office/drawing/2014/main" id="{E895F3C4-E6CF-4154-ACBF-9AF13D519540}"/>
              </a:ext>
            </a:extLst>
          </p:cNvPr>
          <p:cNvSpPr txBox="1"/>
          <p:nvPr/>
        </p:nvSpPr>
        <p:spPr>
          <a:xfrm>
            <a:off x="7352145" y="1468582"/>
            <a:ext cx="1034473" cy="4154984"/>
          </a:xfrm>
          <a:prstGeom prst="rect">
            <a:avLst/>
          </a:prstGeom>
          <a:noFill/>
        </p:spPr>
        <p:txBody>
          <a:bodyPr wrap="square" rtlCol="0">
            <a:spAutoFit/>
          </a:bodyPr>
          <a:lstStyle/>
          <a:p>
            <a:pPr algn="ctr" fontAlgn="base"/>
            <a:r>
              <a:rPr lang="en-US" b="1" dirty="0"/>
              <a:t>The prudent sees danger and hides himself,</a:t>
            </a:r>
          </a:p>
          <a:p>
            <a:pPr algn="ctr" fontAlgn="base"/>
            <a:r>
              <a:rPr lang="en-US" b="1" dirty="0"/>
              <a:t>but the simple go on and suffer for it.</a:t>
            </a:r>
          </a:p>
          <a:p>
            <a:pPr algn="ctr" fontAlgn="base"/>
            <a:r>
              <a:rPr lang="en-US" sz="1200" b="1" dirty="0" err="1"/>
              <a:t>Pv</a:t>
            </a:r>
            <a:r>
              <a:rPr lang="en-US" sz="1200" b="1" dirty="0"/>
              <a:t>. 22:3</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9435D1-7F1A-43B5-B8E0-6E631A70B809}"/>
              </a:ext>
            </a:extLst>
          </p:cNvPr>
          <p:cNvSpPr/>
          <p:nvPr/>
        </p:nvSpPr>
        <p:spPr>
          <a:xfrm>
            <a:off x="0" y="742950"/>
            <a:ext cx="1943100" cy="5257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AutoShape 2" descr="C:\Users\stric\OneDrive\Documents\AbuseClass\Abuse images\1a4547_a913cce930d8484da21312e6d6302246.webp">
            <a:extLst>
              <a:ext uri="{FF2B5EF4-FFF2-40B4-BE49-F238E27FC236}">
                <a16:creationId xmlns:a16="http://schemas.microsoft.com/office/drawing/2014/main" id="{EB15E33E-6AFF-4762-99BD-1FC1E20C5D5C}"/>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4" name="Picture 3">
            <a:extLst>
              <a:ext uri="{FF2B5EF4-FFF2-40B4-BE49-F238E27FC236}">
                <a16:creationId xmlns:a16="http://schemas.microsoft.com/office/drawing/2014/main" id="{D2C4977B-3429-4A3D-B285-E60CA3DCF65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43100" y="742949"/>
            <a:ext cx="5897028" cy="5257799"/>
          </a:xfrm>
          <a:prstGeom prst="rect">
            <a:avLst/>
          </a:prstGeom>
        </p:spPr>
      </p:pic>
    </p:spTree>
    <p:extLst>
      <p:ext uri="{BB962C8B-B14F-4D97-AF65-F5344CB8AC3E}">
        <p14:creationId xmlns:p14="http://schemas.microsoft.com/office/powerpoint/2010/main" val="464481723"/>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43693</TotalTime>
  <Words>2332</Words>
  <Application>Microsoft Macintosh PowerPoint</Application>
  <PresentationFormat>On-screen Show (4:3)</PresentationFormat>
  <Paragraphs>354</Paragraphs>
  <Slides>40</Slides>
  <Notes>9</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Avenir</vt:lpstr>
      <vt:lpstr>Avenir Book</vt:lpstr>
      <vt:lpstr>Book Antiqua</vt:lpstr>
      <vt:lpstr>Calibri</vt:lpstr>
      <vt:lpstr>Corbel</vt:lpstr>
      <vt:lpstr>Garamond</vt:lpstr>
      <vt:lpstr>Venti CF Demi Bold</vt:lpstr>
      <vt:lpstr>Venti CF Light</vt:lpstr>
      <vt:lpstr>Wingdings</vt:lpstr>
      <vt:lpstr>Wingdings 2</vt:lpstr>
      <vt:lpstr>Frame</vt:lpstr>
      <vt:lpstr>How to Help Hearts Shaped By Trauma</vt:lpstr>
      <vt:lpstr>Childhood  Sex Abuse</vt:lpstr>
      <vt:lpstr>PowerPoint Presentation</vt:lpstr>
      <vt:lpstr>Victims  and  Future Victims </vt:lpstr>
      <vt:lpstr>The Children and Domestic Violence</vt:lpstr>
      <vt:lpstr>The littlest victims</vt:lpstr>
      <vt:lpstr>PowerPoint Presentation</vt:lpstr>
      <vt:lpstr>Intimate partner violence is unpredictable and terrifying to both experience and reveal</vt:lpstr>
      <vt:lpstr>PowerPoint Presentation</vt:lpstr>
      <vt:lpstr>PowerPoint Presentation</vt:lpstr>
      <vt:lpstr>Katie: </vt:lpstr>
      <vt:lpstr>Who am I?</vt:lpstr>
      <vt:lpstr>Who is God?</vt:lpstr>
      <vt:lpstr>Who are you?</vt:lpstr>
      <vt:lpstr>What should I       be doing?</vt:lpstr>
      <vt:lpstr>Their Trauma Should  Changes Us for the worse  overwhelmed-uninformed---&gt; distancing  judgmental  </vt:lpstr>
      <vt:lpstr>Their Trauma Should  Change Us</vt:lpstr>
      <vt:lpstr>Their Trauma Should  Changes Us</vt:lpstr>
      <vt:lpstr>Our words shape suffering</vt:lpstr>
      <vt:lpstr>  Believed they were superior (Job 5:8; 8:2; 11:2-12; 12:1-3)  Communicated judgment (Job 4:4-9; 15:2-6)  Did not correctly portray the Lord (Job 42:7) </vt:lpstr>
      <vt:lpstr>Victim Blaming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vt:lpstr>
      <vt:lpstr>Begin Speaking- to God and Others</vt:lpstr>
      <vt:lpstr>PowerPoint Presentation</vt:lpstr>
      <vt:lpstr>Words Shape the Narrative so  TELL IT LIKE IT IS</vt:lpstr>
      <vt:lpstr>The Bible  Embraces  Expression</vt:lpstr>
      <vt:lpstr>The words of the reckless  pierce like swords.   But the tongue of the wise bring healing. Proverbs 12:18 </vt:lpstr>
      <vt:lpstr>Jesus knows his sheep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Darby Strickland</dc:creator>
  <cp:lastModifiedBy>Microsoft Office User</cp:lastModifiedBy>
  <cp:revision>81</cp:revision>
  <cp:lastPrinted>2022-02-24T22:11:14Z</cp:lastPrinted>
  <dcterms:created xsi:type="dcterms:W3CDTF">2019-03-28T14:25:34Z</dcterms:created>
  <dcterms:modified xsi:type="dcterms:W3CDTF">2023-03-23T20:08:25Z</dcterms:modified>
</cp:coreProperties>
</file>